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7" r:id="rId1"/>
  </p:sldMasterIdLst>
  <p:notesMasterIdLst>
    <p:notesMasterId r:id="rId30"/>
  </p:notesMasterIdLst>
  <p:handoutMasterIdLst>
    <p:handoutMasterId r:id="rId31"/>
  </p:handoutMasterIdLst>
  <p:sldIdLst>
    <p:sldId id="397" r:id="rId2"/>
    <p:sldId id="426" r:id="rId3"/>
    <p:sldId id="427" r:id="rId4"/>
    <p:sldId id="450" r:id="rId5"/>
    <p:sldId id="428" r:id="rId6"/>
    <p:sldId id="430" r:id="rId7"/>
    <p:sldId id="431" r:id="rId8"/>
    <p:sldId id="432" r:id="rId9"/>
    <p:sldId id="433" r:id="rId10"/>
    <p:sldId id="434" r:id="rId11"/>
    <p:sldId id="435" r:id="rId12"/>
    <p:sldId id="436" r:id="rId13"/>
    <p:sldId id="437" r:id="rId14"/>
    <p:sldId id="438" r:id="rId15"/>
    <p:sldId id="439" r:id="rId16"/>
    <p:sldId id="440" r:id="rId17"/>
    <p:sldId id="441" r:id="rId18"/>
    <p:sldId id="442" r:id="rId19"/>
    <p:sldId id="452" r:id="rId20"/>
    <p:sldId id="448" r:id="rId21"/>
    <p:sldId id="449" r:id="rId22"/>
    <p:sldId id="453" r:id="rId23"/>
    <p:sldId id="454" r:id="rId24"/>
    <p:sldId id="455" r:id="rId25"/>
    <p:sldId id="456" r:id="rId26"/>
    <p:sldId id="457" r:id="rId27"/>
    <p:sldId id="458" r:id="rId28"/>
    <p:sldId id="419" r:id="rId29"/>
  </p:sldIdLst>
  <p:sldSz cx="9144000" cy="6858000" type="screen4x3"/>
  <p:notesSz cx="6797675" cy="9926638"/>
  <p:defaultTextStyle>
    <a:defPPr>
      <a:defRPr lang="nl-NL"/>
    </a:defPPr>
    <a:lvl1pPr algn="r" rtl="0" fontAlgn="base">
      <a:lnSpc>
        <a:spcPts val="3575"/>
      </a:lnSpc>
      <a:spcBef>
        <a:spcPct val="20000"/>
      </a:spcBef>
      <a:spcAft>
        <a:spcPct val="0"/>
      </a:spcAft>
      <a:buClr>
        <a:schemeClr val="hlink"/>
      </a:buClr>
      <a:buFont typeface="Wingdings" pitchFamily="2" charset="2"/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r" rtl="0" fontAlgn="base">
      <a:lnSpc>
        <a:spcPts val="3575"/>
      </a:lnSpc>
      <a:spcBef>
        <a:spcPct val="20000"/>
      </a:spcBef>
      <a:spcAft>
        <a:spcPct val="0"/>
      </a:spcAft>
      <a:buClr>
        <a:schemeClr val="hlink"/>
      </a:buClr>
      <a:buFont typeface="Wingdings" pitchFamily="2" charset="2"/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r" rtl="0" fontAlgn="base">
      <a:lnSpc>
        <a:spcPts val="3575"/>
      </a:lnSpc>
      <a:spcBef>
        <a:spcPct val="20000"/>
      </a:spcBef>
      <a:spcAft>
        <a:spcPct val="0"/>
      </a:spcAft>
      <a:buClr>
        <a:schemeClr val="hlink"/>
      </a:buClr>
      <a:buFont typeface="Wingdings" pitchFamily="2" charset="2"/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r" rtl="0" fontAlgn="base">
      <a:lnSpc>
        <a:spcPts val="3575"/>
      </a:lnSpc>
      <a:spcBef>
        <a:spcPct val="20000"/>
      </a:spcBef>
      <a:spcAft>
        <a:spcPct val="0"/>
      </a:spcAft>
      <a:buClr>
        <a:schemeClr val="hlink"/>
      </a:buClr>
      <a:buFont typeface="Wingdings" pitchFamily="2" charset="2"/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r" rtl="0" fontAlgn="base">
      <a:lnSpc>
        <a:spcPts val="3575"/>
      </a:lnSpc>
      <a:spcBef>
        <a:spcPct val="20000"/>
      </a:spcBef>
      <a:spcAft>
        <a:spcPct val="0"/>
      </a:spcAft>
      <a:buClr>
        <a:schemeClr val="hlink"/>
      </a:buClr>
      <a:buFont typeface="Wingdings" pitchFamily="2" charset="2"/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F"/>
    <a:srgbClr val="0096D2"/>
    <a:srgbClr val="9B81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26" autoAdjust="0"/>
    <p:restoredTop sz="94587" autoAdjust="0"/>
  </p:normalViewPr>
  <p:slideViewPr>
    <p:cSldViewPr>
      <p:cViewPr varScale="1">
        <p:scale>
          <a:sx n="114" d="100"/>
          <a:sy n="114" d="100"/>
        </p:scale>
        <p:origin x="219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484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5D25D87F-B096-4D48-BFAE-8E5C3A8C861A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38849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Click to edit Master text styles</a:t>
            </a:r>
          </a:p>
          <a:p>
            <a:pPr lvl="1"/>
            <a:r>
              <a:rPr lang="nl-NL" noProof="0"/>
              <a:t>Second level</a:t>
            </a:r>
          </a:p>
          <a:p>
            <a:pPr lvl="2"/>
            <a:r>
              <a:rPr lang="nl-NL" noProof="0"/>
              <a:t>Third level</a:t>
            </a:r>
          </a:p>
          <a:p>
            <a:pPr lvl="3"/>
            <a:r>
              <a:rPr lang="nl-NL" noProof="0"/>
              <a:t>Fourth level</a:t>
            </a:r>
          </a:p>
          <a:p>
            <a:pPr lvl="4"/>
            <a:r>
              <a:rPr lang="nl-NL" noProof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E3AD3C67-E83A-4EEC-A56C-5A7FF6A979CF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84347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C3A1BB-918F-4EAC-87B6-7D5CAE9C98B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C3A1BB-918F-4EAC-87B6-7D5CAE9C98BA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C3A1BB-918F-4EAC-87B6-7D5CAE9C98BA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/>
          <a:lstStyle/>
          <a:p>
            <a:r>
              <a:rPr lang="de-CH"/>
              <a:t>SBB • Division • Abteilung oder Bereich • DD.MM.YY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ED26404-58E8-4486-905C-9BBBD7B83F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20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/>
          <a:lstStyle/>
          <a:p>
            <a:r>
              <a:rPr lang="de-CH"/>
              <a:t>SBB • Division • Abteilung oder Bereich • DD.MM.YY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ED26404-58E8-4486-905C-9BBBD7B83F8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75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853590" y="9428584"/>
            <a:ext cx="2944085" cy="49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02" tIns="44951" rIns="89902" bIns="44951" anchor="b"/>
          <a:lstStyle/>
          <a:p>
            <a:pPr defTabSz="900113" eaLnBrk="0" hangingPunct="0"/>
            <a:fld id="{BF605F4B-10BC-4C26-9C20-B83EE6EE6E7B}" type="slidenum">
              <a:rPr lang="fr-FR" sz="1200"/>
              <a:pPr defTabSz="900113" eaLnBrk="0" hangingPunct="0"/>
              <a:t>28</a:t>
            </a:fld>
            <a:endParaRPr lang="fr-FR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en_tentea_beneficiaries_logo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109178"/>
            <a:ext cx="3024187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9750" y="1196975"/>
            <a:ext cx="7918450" cy="936625"/>
          </a:xfrm>
        </p:spPr>
        <p:txBody>
          <a:bodyPr/>
          <a:lstStyle>
            <a:lvl1pPr>
              <a:defRPr>
                <a:solidFill>
                  <a:srgbClr val="0096D2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47688" y="2420938"/>
            <a:ext cx="6400800" cy="57626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700"/>
            </a:lvl1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pic>
        <p:nvPicPr>
          <p:cNvPr id="2050" name="Picture 2" descr="C:\Users\chamoniau\Pictures\photos Corr C\2008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8722"/>
            <a:ext cx="9144000" cy="287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4086200" y="6080970"/>
            <a:ext cx="4572000" cy="48115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b="1" i="1" kern="1200" dirty="0" err="1">
                <a:solidFill>
                  <a:srgbClr val="0096D2"/>
                </a:solidFill>
                <a:latin typeface="Verdana" pitchFamily="34" charset="0"/>
                <a:ea typeface="+mn-ea"/>
                <a:cs typeface="Arial" charset="0"/>
              </a:rPr>
              <a:t>easier</a:t>
            </a:r>
            <a:r>
              <a:rPr lang="fr-FR" sz="1600" b="1" i="1" kern="1200" dirty="0">
                <a:solidFill>
                  <a:srgbClr val="0096D2"/>
                </a:solidFill>
                <a:latin typeface="Verdana" pitchFamily="34" charset="0"/>
                <a:ea typeface="+mn-ea"/>
                <a:cs typeface="Arial" charset="0"/>
              </a:rPr>
              <a:t>, </a:t>
            </a:r>
            <a:r>
              <a:rPr lang="fr-FR" sz="1600" b="1" i="1" kern="1200" dirty="0" err="1">
                <a:solidFill>
                  <a:srgbClr val="0096D2"/>
                </a:solidFill>
                <a:latin typeface="Verdana" pitchFamily="34" charset="0"/>
                <a:ea typeface="+mn-ea"/>
                <a:cs typeface="Arial" charset="0"/>
              </a:rPr>
              <a:t>faster</a:t>
            </a:r>
            <a:r>
              <a:rPr lang="fr-FR" sz="1600" b="1" i="1" kern="1200" dirty="0">
                <a:solidFill>
                  <a:srgbClr val="0096D2"/>
                </a:solidFill>
                <a:latin typeface="Verdana" pitchFamily="34" charset="0"/>
                <a:ea typeface="+mn-ea"/>
                <a:cs typeface="Arial" charset="0"/>
              </a:rPr>
              <a:t>, </a:t>
            </a:r>
            <a:r>
              <a:rPr lang="fr-FR" sz="1600" b="1" i="1" kern="1200" dirty="0" err="1">
                <a:solidFill>
                  <a:srgbClr val="0096D2"/>
                </a:solidFill>
                <a:latin typeface="Verdana" pitchFamily="34" charset="0"/>
                <a:ea typeface="+mn-ea"/>
                <a:cs typeface="Arial" charset="0"/>
              </a:rPr>
              <a:t>safer</a:t>
            </a:r>
            <a:endParaRPr lang="fr-FR" sz="1600" b="1" i="1" kern="1200" dirty="0">
              <a:solidFill>
                <a:srgbClr val="0096D2"/>
              </a:solidFill>
              <a:latin typeface="Verdana" pitchFamily="34" charset="0"/>
              <a:ea typeface="+mn-ea"/>
              <a:cs typeface="Arial" charset="0"/>
            </a:endParaRPr>
          </a:p>
        </p:txBody>
      </p:sp>
      <p:pic>
        <p:nvPicPr>
          <p:cNvPr id="1026" name="Picture 2" descr="C:\Users\chamoniau\Documents\Communication\logos et templates\Logos\logos RFC2\Corridor 2 - Logo North sea med no 2 a-01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4" y="0"/>
            <a:ext cx="3057525" cy="14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96D2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73573-195C-4C4E-8514-D481EAC7EA8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038600" cy="4741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4741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C9082-2D54-4322-A368-47AE3DFD352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BDBD9-9E93-453A-AEF7-E063586F725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E4EF9-204E-4DAF-8025-2BE3AA24DD2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68413"/>
            <a:ext cx="4038600" cy="474186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474186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B43ED-3C71-4C78-97FC-21FD21AE311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e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539751" y="2133600"/>
            <a:ext cx="3960000" cy="399573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 bwMode="gray">
          <a:xfrm>
            <a:off x="539750" y="981075"/>
            <a:ext cx="8064500" cy="4680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500" b="0" cap="all" baseline="0">
                <a:solidFill>
                  <a:srgbClr val="747678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pour une image  10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644250" y="2168526"/>
            <a:ext cx="3960000" cy="3438525"/>
          </a:xfrm>
          <a:prstGeom prst="rect">
            <a:avLst/>
          </a:prstGeom>
          <a:solidFill>
            <a:srgbClr val="D7D7D7"/>
          </a:solidFill>
        </p:spPr>
        <p:txBody>
          <a:bodyPr lIns="360000" tIns="1728000" rIns="360000" anchor="ctr" anchorCtr="0"/>
          <a:lstStyle>
            <a:lvl1pPr algn="ctr">
              <a:defRPr sz="1300" b="0" cap="all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dirty="0"/>
              <a:t>Sélectionner l’icône pour insérer une image (format 110 x 95,5 mm)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39749" y="6561138"/>
            <a:ext cx="7669213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14000"/>
              </a:lnSpc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179390" y="6354000"/>
            <a:ext cx="8029575" cy="216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lnSpc>
                <a:spcPct val="90000"/>
              </a:lnSpc>
              <a:defRPr sz="800" b="1" cap="all" baseline="0">
                <a:solidFill>
                  <a:srgbClr val="A0A0A0"/>
                </a:solidFill>
                <a:latin typeface="+mn-lt"/>
              </a:defRPr>
            </a:lvl1pPr>
          </a:lstStyle>
          <a:p>
            <a:pPr algn="l"/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388" y="6561139"/>
            <a:ext cx="360362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>
              <a:lnSpc>
                <a:spcPct val="114000"/>
              </a:lnSpc>
            </a:pPr>
            <a:fld id="{733122C9-A0B9-462F-8757-0847AD287B63}" type="slidenum">
              <a:rPr lang="fr-FR" smtClean="0">
                <a:solidFill>
                  <a:srgbClr val="3C3732"/>
                </a:solidFill>
              </a:rPr>
              <a:pPr>
                <a:lnSpc>
                  <a:spcPct val="114000"/>
                </a:lnSpc>
              </a:pPr>
              <a:t>‹N°›</a:t>
            </a:fld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393161" y="6561138"/>
            <a:ext cx="144000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14000"/>
              </a:lnSpc>
            </a:pPr>
            <a:r>
              <a:rPr lang="fr-FR" sz="800" b="1" dirty="0">
                <a:solidFill>
                  <a:srgbClr val="3C3732"/>
                </a:solidFill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417013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e_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539751" y="2133600"/>
            <a:ext cx="3960000" cy="399573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 bwMode="gray">
          <a:xfrm>
            <a:off x="539750" y="981075"/>
            <a:ext cx="8064500" cy="4680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500" b="0" cap="all" baseline="0">
                <a:solidFill>
                  <a:srgbClr val="747678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graphique 14"/>
          <p:cNvSpPr>
            <a:spLocks noGrp="1"/>
          </p:cNvSpPr>
          <p:nvPr>
            <p:ph type="chart" sz="quarter" idx="14" hasCustomPrompt="1"/>
          </p:nvPr>
        </p:nvSpPr>
        <p:spPr bwMode="gray">
          <a:xfrm>
            <a:off x="4644250" y="2133600"/>
            <a:ext cx="3960000" cy="3995739"/>
          </a:xfrm>
        </p:spPr>
        <p:txBody>
          <a:bodyPr tIns="720000" anchor="ctr" anchorCtr="0"/>
          <a:lstStyle>
            <a:lvl1pPr algn="ctr">
              <a:defRPr sz="1300" b="0" cap="all" baseline="0">
                <a:latin typeface="+mn-lt"/>
              </a:defRPr>
            </a:lvl1pPr>
          </a:lstStyle>
          <a:p>
            <a:r>
              <a:rPr lang="fr-FR" dirty="0"/>
              <a:t>GRAPHIQUE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39749" y="6561138"/>
            <a:ext cx="7669213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14000"/>
              </a:lnSpc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179390" y="6354000"/>
            <a:ext cx="8029575" cy="216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lnSpc>
                <a:spcPct val="90000"/>
              </a:lnSpc>
              <a:defRPr sz="800" b="1" cap="all" baseline="0">
                <a:solidFill>
                  <a:srgbClr val="A0A0A0"/>
                </a:solidFill>
                <a:latin typeface="+mn-lt"/>
              </a:defRPr>
            </a:lvl1pPr>
          </a:lstStyle>
          <a:p>
            <a:pPr algn="l"/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388" y="6561139"/>
            <a:ext cx="360362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>
              <a:lnSpc>
                <a:spcPct val="114000"/>
              </a:lnSpc>
            </a:pPr>
            <a:fld id="{733122C9-A0B9-462F-8757-0847AD287B63}" type="slidenum">
              <a:rPr lang="fr-FR" smtClean="0">
                <a:solidFill>
                  <a:srgbClr val="3C3732"/>
                </a:solidFill>
              </a:rPr>
              <a:pPr>
                <a:lnSpc>
                  <a:spcPct val="114000"/>
                </a:lnSpc>
              </a:pPr>
              <a:t>‹N°›</a:t>
            </a:fld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393161" y="6561138"/>
            <a:ext cx="144000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14000"/>
              </a:lnSpc>
            </a:pPr>
            <a:r>
              <a:rPr lang="fr-FR" sz="800" b="1" dirty="0">
                <a:solidFill>
                  <a:srgbClr val="3C3732"/>
                </a:solidFill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1298408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rmAutofit/>
          </a:bodyPr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 bwMode="gray">
          <a:xfrm>
            <a:off x="539750" y="981075"/>
            <a:ext cx="8064500" cy="4680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500" b="0" cap="all" baseline="0">
                <a:solidFill>
                  <a:srgbClr val="747678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39749" y="6561138"/>
            <a:ext cx="7669213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14000"/>
              </a:lnSpc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179390" y="6354000"/>
            <a:ext cx="8029575" cy="216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lnSpc>
                <a:spcPct val="90000"/>
              </a:lnSpc>
              <a:defRPr sz="800" b="1" cap="all" baseline="0">
                <a:solidFill>
                  <a:srgbClr val="A0A0A0"/>
                </a:solidFill>
                <a:latin typeface="+mn-lt"/>
              </a:defRPr>
            </a:lvl1pPr>
          </a:lstStyle>
          <a:p>
            <a:pPr algn="l"/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388" y="6561139"/>
            <a:ext cx="360362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>
              <a:lnSpc>
                <a:spcPct val="114000"/>
              </a:lnSpc>
            </a:pPr>
            <a:fld id="{733122C9-A0B9-462F-8757-0847AD287B63}" type="slidenum">
              <a:rPr lang="fr-FR" smtClean="0">
                <a:solidFill>
                  <a:srgbClr val="3C3732"/>
                </a:solidFill>
              </a:rPr>
              <a:pPr>
                <a:lnSpc>
                  <a:spcPct val="114000"/>
                </a:lnSpc>
              </a:pPr>
              <a:t>‹N°›</a:t>
            </a:fld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393161" y="6561138"/>
            <a:ext cx="144000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14000"/>
              </a:lnSpc>
            </a:pPr>
            <a:r>
              <a:rPr lang="fr-FR" sz="800" b="1" dirty="0">
                <a:solidFill>
                  <a:srgbClr val="3C3732"/>
                </a:solidFill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96815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rmAutofit/>
          </a:bodyPr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 bwMode="gray">
          <a:xfrm>
            <a:off x="539750" y="981075"/>
            <a:ext cx="8064500" cy="4680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500" b="0" cap="all" baseline="0">
                <a:solidFill>
                  <a:srgbClr val="747678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39749" y="6561138"/>
            <a:ext cx="7669213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14000"/>
              </a:lnSpc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179390" y="6354000"/>
            <a:ext cx="8029575" cy="216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lnSpc>
                <a:spcPct val="90000"/>
              </a:lnSpc>
              <a:defRPr sz="800" b="1" cap="all" baseline="0">
                <a:solidFill>
                  <a:srgbClr val="A0A0A0"/>
                </a:solidFill>
                <a:latin typeface="+mn-lt"/>
              </a:defRPr>
            </a:lvl1pPr>
          </a:lstStyle>
          <a:p>
            <a:pPr algn="l"/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388" y="6561139"/>
            <a:ext cx="360362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>
              <a:lnSpc>
                <a:spcPct val="114000"/>
              </a:lnSpc>
            </a:pPr>
            <a:fld id="{733122C9-A0B9-462F-8757-0847AD287B63}" type="slidenum">
              <a:rPr lang="fr-FR" smtClean="0">
                <a:solidFill>
                  <a:srgbClr val="3C3732"/>
                </a:solidFill>
              </a:rPr>
              <a:pPr>
                <a:lnSpc>
                  <a:spcPct val="114000"/>
                </a:lnSpc>
              </a:pPr>
              <a:t>‹N°›</a:t>
            </a:fld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393161" y="6561138"/>
            <a:ext cx="144000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14000"/>
              </a:lnSpc>
            </a:pPr>
            <a:r>
              <a:rPr lang="fr-FR" sz="800" b="1" dirty="0">
                <a:solidFill>
                  <a:srgbClr val="3C3732"/>
                </a:solidFill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968155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rmAutofit/>
          </a:bodyPr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 bwMode="gray">
          <a:xfrm>
            <a:off x="539750" y="981075"/>
            <a:ext cx="8064500" cy="4680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500" b="0" cap="all" baseline="0">
                <a:solidFill>
                  <a:srgbClr val="747678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39749" y="6561138"/>
            <a:ext cx="7669213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14000"/>
              </a:lnSpc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179390" y="6354000"/>
            <a:ext cx="8029575" cy="216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lnSpc>
                <a:spcPct val="90000"/>
              </a:lnSpc>
              <a:defRPr sz="800" b="1" cap="all" baseline="0">
                <a:solidFill>
                  <a:srgbClr val="A0A0A0"/>
                </a:solidFill>
                <a:latin typeface="+mn-lt"/>
              </a:defRPr>
            </a:lvl1pPr>
          </a:lstStyle>
          <a:p>
            <a:pPr algn="l"/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388" y="6561139"/>
            <a:ext cx="360362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>
              <a:lnSpc>
                <a:spcPct val="114000"/>
              </a:lnSpc>
            </a:pPr>
            <a:fld id="{733122C9-A0B9-462F-8757-0847AD287B63}" type="slidenum">
              <a:rPr lang="fr-FR" smtClean="0">
                <a:solidFill>
                  <a:srgbClr val="3C3732"/>
                </a:solidFill>
              </a:rPr>
              <a:pPr>
                <a:lnSpc>
                  <a:spcPct val="114000"/>
                </a:lnSpc>
              </a:pPr>
              <a:t>‹N°›</a:t>
            </a:fld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393161" y="6561138"/>
            <a:ext cx="144000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14000"/>
              </a:lnSpc>
            </a:pPr>
            <a:r>
              <a:rPr lang="fr-FR" sz="800" b="1" dirty="0">
                <a:solidFill>
                  <a:srgbClr val="3C3732"/>
                </a:solidFill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968155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rmAutofit/>
          </a:bodyPr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 bwMode="gray">
          <a:xfrm>
            <a:off x="539750" y="981075"/>
            <a:ext cx="8064500" cy="4680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500" b="0" cap="all" baseline="0">
                <a:solidFill>
                  <a:srgbClr val="747678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39749" y="6561138"/>
            <a:ext cx="7669213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14000"/>
              </a:lnSpc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179390" y="6354000"/>
            <a:ext cx="8029575" cy="216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lnSpc>
                <a:spcPct val="90000"/>
              </a:lnSpc>
              <a:defRPr sz="800" b="1" cap="all" baseline="0">
                <a:solidFill>
                  <a:srgbClr val="A0A0A0"/>
                </a:solidFill>
                <a:latin typeface="+mn-lt"/>
              </a:defRPr>
            </a:lvl1pPr>
          </a:lstStyle>
          <a:p>
            <a:pPr algn="l"/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388" y="6561139"/>
            <a:ext cx="360362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>
              <a:lnSpc>
                <a:spcPct val="114000"/>
              </a:lnSpc>
            </a:pPr>
            <a:fld id="{733122C9-A0B9-462F-8757-0847AD287B63}" type="slidenum">
              <a:rPr lang="fr-FR" smtClean="0">
                <a:solidFill>
                  <a:srgbClr val="3C3732"/>
                </a:solidFill>
              </a:rPr>
              <a:pPr>
                <a:lnSpc>
                  <a:spcPct val="114000"/>
                </a:lnSpc>
              </a:pPr>
              <a:t>‹N°›</a:t>
            </a:fld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393161" y="6561138"/>
            <a:ext cx="144000" cy="2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14000"/>
              </a:lnSpc>
            </a:pPr>
            <a:r>
              <a:rPr lang="fr-FR" sz="800" b="1" dirty="0">
                <a:solidFill>
                  <a:srgbClr val="3C3732"/>
                </a:solidFill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968155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55650" y="1656000"/>
            <a:ext cx="8064500" cy="4867200"/>
          </a:xfrm>
        </p:spPr>
        <p:txBody>
          <a:bodyPr>
            <a:noAutofit/>
          </a:bodyPr>
          <a:lstStyle>
            <a:lvl1pPr marL="288000" indent="-288000">
              <a:buClr>
                <a:schemeClr val="accent6"/>
              </a:buClr>
              <a:buSzPct val="100000"/>
              <a:buFont typeface="+mj-lt"/>
              <a:buAutoNum type="arabicPeriod"/>
              <a:defRPr/>
            </a:lvl1pPr>
            <a:lvl2pPr marL="432000" indent="-144000">
              <a:spcBef>
                <a:spcPts val="0"/>
              </a:spcBef>
              <a:buClr>
                <a:srgbClr val="000000"/>
              </a:buClr>
              <a:defRPr/>
            </a:lvl2pPr>
            <a:lvl3pPr marL="612000" indent="-144000">
              <a:spcBef>
                <a:spcPts val="0"/>
              </a:spcBef>
              <a:buClr>
                <a:schemeClr val="tx1"/>
              </a:buClr>
              <a:buFont typeface="Symbol" pitchFamily="18" charset="2"/>
              <a:buChar char="-"/>
              <a:defRPr/>
            </a:lvl3pPr>
            <a:lvl4pPr marL="648000" indent="0">
              <a:spcBef>
                <a:spcPts val="0"/>
              </a:spcBef>
              <a:buFontTx/>
              <a:buNone/>
              <a:defRPr/>
            </a:lvl4pPr>
            <a:lvl5pPr marL="828000"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de-CH" noProof="0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4"/>
          </p:nvPr>
        </p:nvSpPr>
        <p:spPr>
          <a:xfrm>
            <a:off x="539749" y="6561138"/>
            <a:ext cx="7669213" cy="216000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3C3732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5"/>
          </p:nvPr>
        </p:nvSpPr>
        <p:spPr>
          <a:xfrm>
            <a:off x="179390" y="6354000"/>
            <a:ext cx="8029575" cy="216024"/>
          </a:xfrm>
          <a:prstGeom prst="rect">
            <a:avLst/>
          </a:prstGeom>
        </p:spPr>
        <p:txBody>
          <a:bodyPr/>
          <a:lstStyle/>
          <a:p>
            <a:pPr algn="l"/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>
                <a:solidFill>
                  <a:srgbClr val="3C3732"/>
                </a:solidFill>
              </a:rPr>
              <a:pPr>
                <a:lnSpc>
                  <a:spcPct val="114000"/>
                </a:lnSpc>
              </a:pPr>
              <a:t>‹N°›</a:t>
            </a:fld>
            <a:endParaRPr lang="fr-FR" dirty="0">
              <a:solidFill>
                <a:srgbClr val="3C37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667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905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ckground_outlin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7504" y="-171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229600" cy="474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180975" y="6165850"/>
            <a:ext cx="9144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solidFill>
                  <a:srgbClr val="009ED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D5BABA30-66D8-4864-B708-F6D6A60547D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sp>
        <p:nvSpPr>
          <p:cNvPr id="1031" name="Text Box 9"/>
          <p:cNvSpPr txBox="1">
            <a:spLocks noChangeArrowheads="1"/>
          </p:cNvSpPr>
          <p:nvPr/>
        </p:nvSpPr>
        <p:spPr bwMode="auto">
          <a:xfrm>
            <a:off x="1384300" y="6329363"/>
            <a:ext cx="184150" cy="2746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GB"/>
          </a:p>
        </p:txBody>
      </p:sp>
      <p:sp>
        <p:nvSpPr>
          <p:cNvPr id="2" name="ZoneTexte 1"/>
          <p:cNvSpPr txBox="1"/>
          <p:nvPr userDrawn="1"/>
        </p:nvSpPr>
        <p:spPr>
          <a:xfrm>
            <a:off x="6231390" y="6074649"/>
            <a:ext cx="2441694" cy="4811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err="1">
                <a:solidFill>
                  <a:srgbClr val="0096D2"/>
                </a:solidFill>
                <a:latin typeface="+mn-lt"/>
              </a:rPr>
              <a:t>easier</a:t>
            </a:r>
            <a:r>
              <a:rPr lang="fr-FR" sz="1600" b="1" i="1" dirty="0">
                <a:solidFill>
                  <a:srgbClr val="0096D2"/>
                </a:solidFill>
                <a:latin typeface="+mn-lt"/>
              </a:rPr>
              <a:t>, </a:t>
            </a:r>
            <a:r>
              <a:rPr lang="fr-FR" sz="1600" b="1" i="1" dirty="0" err="1">
                <a:solidFill>
                  <a:srgbClr val="0096D2"/>
                </a:solidFill>
                <a:latin typeface="+mn-lt"/>
              </a:rPr>
              <a:t>faster</a:t>
            </a:r>
            <a:r>
              <a:rPr lang="fr-FR" sz="1600" b="1" i="1" dirty="0">
                <a:solidFill>
                  <a:srgbClr val="0096D2"/>
                </a:solidFill>
                <a:latin typeface="+mn-lt"/>
              </a:rPr>
              <a:t>, </a:t>
            </a:r>
            <a:r>
              <a:rPr lang="fr-FR" sz="1600" b="1" i="1" dirty="0" err="1">
                <a:solidFill>
                  <a:srgbClr val="0096D2"/>
                </a:solidFill>
                <a:latin typeface="+mn-lt"/>
              </a:rPr>
              <a:t>safer</a:t>
            </a:r>
            <a:endParaRPr lang="fr-FR" sz="1600" b="1" i="1" dirty="0">
              <a:solidFill>
                <a:srgbClr val="0096D2"/>
              </a:solidFill>
              <a:latin typeface="+mn-lt"/>
            </a:endParaRPr>
          </a:p>
        </p:txBody>
      </p:sp>
      <p:pic>
        <p:nvPicPr>
          <p:cNvPr id="3" name="Picture 2" descr="C:\Users\chamoniau\Documents\Communication\logos et templates\Logos\logos RFC2\Corridor 2 - Logo North sea med no 2 a-01.pn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" y="5971860"/>
            <a:ext cx="1826380" cy="88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75" r:id="rId2"/>
    <p:sldLayoutId id="2147484076" r:id="rId3"/>
    <p:sldLayoutId id="2147484077" r:id="rId4"/>
    <p:sldLayoutId id="2147484078" r:id="rId5"/>
    <p:sldLayoutId id="2147484080" r:id="rId6"/>
    <p:sldLayoutId id="2147484085" r:id="rId7"/>
    <p:sldLayoutId id="2147484098" r:id="rId8"/>
    <p:sldLayoutId id="2147484099" r:id="rId9"/>
    <p:sldLayoutId id="2147484100" r:id="rId10"/>
    <p:sldLayoutId id="2147484101" r:id="rId11"/>
    <p:sldLayoutId id="2147484102" r:id="rId12"/>
    <p:sldLayoutId id="2147484103" r:id="rId13"/>
    <p:sldLayoutId id="2147484104" r:id="rId14"/>
    <p:sldLayoutId id="2147484105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6D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EDF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EDF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EDF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EDF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EDF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EDF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EDF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9EDF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 2" pitchFamily="18" charset="2"/>
        <a:buChar char="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 2" pitchFamily="18" charset="2"/>
        <a:buChar char="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" pitchFamily="2" charset="2"/>
        <a:buChar char="¤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9EDF"/>
        </a:buClr>
        <a:buSzPct val="8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wmf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ctrTitle"/>
          </p:nvPr>
        </p:nvSpPr>
        <p:spPr>
          <a:xfrm>
            <a:off x="539552" y="1412776"/>
            <a:ext cx="7918450" cy="936625"/>
          </a:xfrm>
        </p:spPr>
        <p:txBody>
          <a:bodyPr/>
          <a:lstStyle/>
          <a:p>
            <a:pPr eaLnBrk="1" hangingPunct="1"/>
            <a:r>
              <a:rPr lang="fr-FR" dirty="0" err="1"/>
              <a:t>Loading</a:t>
            </a:r>
            <a:r>
              <a:rPr lang="fr-FR" dirty="0"/>
              <a:t> gauge </a:t>
            </a:r>
            <a:r>
              <a:rPr lang="fr-FR" dirty="0" err="1"/>
              <a:t>enhancement</a:t>
            </a:r>
            <a:r>
              <a:rPr lang="fr-FR" dirty="0"/>
              <a:t> </a:t>
            </a:r>
            <a:r>
              <a:rPr lang="fr-FR" dirty="0" err="1"/>
              <a:t>studies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512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sz="2400" dirty="0"/>
              <a:t>RAG - 27 May 2015</a:t>
            </a:r>
          </a:p>
          <a:p>
            <a:pPr eaLnBrk="1" hangingPunct="1"/>
            <a:endParaRPr lang="fr-FR" sz="2400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Geographical scope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4"/>
            <a:ext cx="3960440" cy="3995739"/>
          </a:xfrm>
        </p:spPr>
        <p:txBody>
          <a:bodyPr>
            <a:normAutofit lnSpcReduction="10000"/>
          </a:bodyPr>
          <a:lstStyle/>
          <a:p>
            <a:r>
              <a:rPr lang="en-GB" sz="1800" dirty="0"/>
              <a:t>This study focuses on the enhancement of loading gauge on the Calais – </a:t>
            </a:r>
            <a:r>
              <a:rPr lang="en-GB" sz="1800" dirty="0" err="1"/>
              <a:t>Longuyon</a:t>
            </a:r>
            <a:r>
              <a:rPr lang="en-GB" sz="1800" dirty="0"/>
              <a:t> – Luxembourg - </a:t>
            </a:r>
            <a:r>
              <a:rPr lang="en-GB" sz="1800" dirty="0" err="1"/>
              <a:t>Thionville</a:t>
            </a:r>
            <a:r>
              <a:rPr lang="en-GB" sz="1800" dirty="0"/>
              <a:t> – Metz – Strasbourg – Basel line</a:t>
            </a:r>
          </a:p>
          <a:p>
            <a:endParaRPr lang="en-GB" sz="1800" dirty="0"/>
          </a:p>
          <a:p>
            <a:r>
              <a:rPr lang="en-GB" sz="1800" dirty="0"/>
              <a:t>This line belongs to RFC North Sea – Med and is currently run by international trains</a:t>
            </a:r>
          </a:p>
          <a:p>
            <a:pPr marL="285750" indent="-285750">
              <a:buFontTx/>
              <a:buChar char="-"/>
            </a:pPr>
            <a:r>
              <a:rPr lang="en-GB" sz="1800" dirty="0"/>
              <a:t>from Antwerp to Basel/Italy</a:t>
            </a:r>
          </a:p>
          <a:p>
            <a:pPr marL="285750" indent="-285750">
              <a:buFontTx/>
              <a:buChar char="-"/>
            </a:pPr>
            <a:r>
              <a:rPr lang="en-GB" sz="1800" dirty="0"/>
              <a:t>from the UK to Basel/Italy</a:t>
            </a:r>
          </a:p>
          <a:p>
            <a:pPr marL="285750" indent="-285750">
              <a:buFontTx/>
              <a:buChar char="-"/>
            </a:pPr>
            <a:r>
              <a:rPr lang="en-GB" sz="1800" dirty="0"/>
              <a:t>from Le Havre to Basel/Italy</a:t>
            </a:r>
          </a:p>
        </p:txBody>
      </p:sp>
      <p:pic>
        <p:nvPicPr>
          <p:cNvPr id="8" name="Espace réservé pour une image  7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6" b="15486"/>
          <a:stretch>
            <a:fillRect/>
          </a:stretch>
        </p:blipFill>
        <p:spPr>
          <a:xfrm>
            <a:off x="4355976" y="1484784"/>
            <a:ext cx="4519987" cy="3924770"/>
          </a:xfr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0472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777875"/>
          </a:xfrm>
        </p:spPr>
        <p:txBody>
          <a:bodyPr/>
          <a:lstStyle/>
          <a:p>
            <a:r>
              <a:rPr lang="fr-FR" b="1" dirty="0"/>
              <a:t>Customer </a:t>
            </a:r>
            <a:r>
              <a:rPr lang="fr-FR" b="1" dirty="0" err="1"/>
              <a:t>needs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750" y="2133600"/>
            <a:ext cx="4320281" cy="3995739"/>
          </a:xfrm>
        </p:spPr>
        <p:txBody>
          <a:bodyPr/>
          <a:lstStyle/>
          <a:p>
            <a:pPr marL="0" indent="0">
              <a:buNone/>
            </a:pPr>
            <a:r>
              <a:rPr lang="en-GB" altLang="fr-FR" sz="1400" dirty="0">
                <a:ea typeface="ＭＳ Ｐゴシック" pitchFamily="34" charset="-128"/>
              </a:rPr>
              <a:t>Examples </a:t>
            </a:r>
          </a:p>
          <a:p>
            <a:r>
              <a:rPr lang="en-GB" altLang="fr-FR" sz="1800" dirty="0">
                <a:ea typeface="ＭＳ Ｐゴシック" pitchFamily="34" charset="-128"/>
              </a:rPr>
              <a:t>Perpignan – Luxembourg</a:t>
            </a:r>
          </a:p>
          <a:p>
            <a:pPr lvl="2"/>
            <a:r>
              <a:rPr lang="en-GB" altLang="fr-FR" sz="1400" dirty="0">
                <a:ea typeface="ＭＳ Ｐゴシック" pitchFamily="34" charset="-128"/>
              </a:rPr>
              <a:t>4 returns a day by VIIA + Fret SNCF</a:t>
            </a:r>
          </a:p>
          <a:p>
            <a:pPr lvl="2"/>
            <a:endParaRPr lang="en-GB" altLang="fr-FR" sz="1400" dirty="0">
              <a:ea typeface="ＭＳ Ｐゴシック" pitchFamily="34" charset="-128"/>
            </a:endParaRPr>
          </a:p>
          <a:p>
            <a:r>
              <a:rPr lang="en-GB" altLang="fr-FR" sz="1800" dirty="0" err="1">
                <a:ea typeface="ＭＳ Ｐゴシック" pitchFamily="34" charset="-128"/>
              </a:rPr>
              <a:t>Bettembourg</a:t>
            </a:r>
            <a:r>
              <a:rPr lang="en-GB" altLang="fr-FR" sz="1800" dirty="0">
                <a:ea typeface="ＭＳ Ｐゴシック" pitchFamily="34" charset="-128"/>
              </a:rPr>
              <a:t> – Lyon</a:t>
            </a:r>
          </a:p>
          <a:p>
            <a:pPr lvl="2"/>
            <a:r>
              <a:rPr lang="en-GB" altLang="fr-FR" sz="1400" dirty="0">
                <a:ea typeface="ＭＳ Ｐゴシック" pitchFamily="34" charset="-128"/>
              </a:rPr>
              <a:t>1 return a day by </a:t>
            </a:r>
            <a:r>
              <a:rPr lang="en-GB" altLang="fr-FR" sz="1400" dirty="0" err="1">
                <a:ea typeface="ＭＳ Ｐゴシック" pitchFamily="34" charset="-128"/>
              </a:rPr>
              <a:t>CFLMultimodal</a:t>
            </a:r>
            <a:endParaRPr lang="en-GB" altLang="fr-FR" sz="1400" dirty="0">
              <a:ea typeface="ＭＳ Ｐゴシック" pitchFamily="34" charset="-128"/>
            </a:endParaRPr>
          </a:p>
          <a:p>
            <a:pPr lvl="2"/>
            <a:endParaRPr lang="en-GB" altLang="fr-FR" sz="1400" dirty="0">
              <a:ea typeface="ＭＳ Ｐゴシック" pitchFamily="34" charset="-128"/>
            </a:endParaRPr>
          </a:p>
          <a:p>
            <a:r>
              <a:rPr lang="en-GB" altLang="fr-FR" sz="1800" dirty="0">
                <a:ea typeface="ＭＳ Ｐゴシック" pitchFamily="34" charset="-128"/>
              </a:rPr>
              <a:t>Freiburg – Novara (RFC Rhine Alpine)</a:t>
            </a:r>
          </a:p>
          <a:p>
            <a:pPr lvl="2">
              <a:spcBef>
                <a:spcPts val="600"/>
              </a:spcBef>
            </a:pPr>
            <a:r>
              <a:rPr lang="en-GB" altLang="fr-FR" sz="1400" dirty="0">
                <a:ea typeface="ＭＳ Ｐゴシック" pitchFamily="34" charset="-128"/>
              </a:rPr>
              <a:t>11 returns a day by </a:t>
            </a:r>
            <a:r>
              <a:rPr lang="en-GB" altLang="fr-FR" sz="1400" dirty="0" err="1">
                <a:ea typeface="ＭＳ Ｐゴシック" pitchFamily="34" charset="-128"/>
              </a:rPr>
              <a:t>RAlpin</a:t>
            </a:r>
            <a:endParaRPr lang="en-GB" altLang="fr-FR" sz="1400" dirty="0">
              <a:ea typeface="ＭＳ Ｐゴシック" pitchFamily="34" charset="-128"/>
            </a:endParaRPr>
          </a:p>
          <a:p>
            <a:pPr lvl="2">
              <a:spcBef>
                <a:spcPts val="600"/>
              </a:spcBef>
            </a:pPr>
            <a:r>
              <a:rPr lang="en-GB" altLang="fr-FR" sz="1400" dirty="0" err="1">
                <a:ea typeface="ＭＳ Ｐゴシック" pitchFamily="34" charset="-128"/>
              </a:rPr>
              <a:t>Hupac</a:t>
            </a:r>
            <a:r>
              <a:rPr lang="en-GB" altLang="fr-FR" sz="1400" dirty="0">
                <a:ea typeface="ＭＳ Ｐゴシック" pitchFamily="34" charset="-128"/>
              </a:rPr>
              <a:t>, BLS, CFF Cargo and </a:t>
            </a:r>
            <a:r>
              <a:rPr lang="en-GB" altLang="fr-FR" sz="1400" dirty="0" err="1">
                <a:ea typeface="ＭＳ Ｐゴシック" pitchFamily="34" charset="-128"/>
              </a:rPr>
              <a:t>Trenitalia</a:t>
            </a:r>
            <a:endParaRPr lang="en-GB" altLang="fr-FR" sz="1400" dirty="0">
              <a:ea typeface="ＭＳ Ｐゴシック" pitchFamily="34" charset="-128"/>
            </a:endParaRPr>
          </a:p>
          <a:p>
            <a:pPr lvl="2">
              <a:spcBef>
                <a:spcPts val="600"/>
              </a:spcBef>
            </a:pPr>
            <a:r>
              <a:rPr lang="en-GB" altLang="fr-FR" sz="1400" dirty="0" err="1">
                <a:ea typeface="ＭＳ Ｐゴシック" pitchFamily="34" charset="-128"/>
              </a:rPr>
              <a:t>Bettembourg</a:t>
            </a:r>
            <a:r>
              <a:rPr lang="en-GB" altLang="fr-FR" sz="1400" dirty="0">
                <a:ea typeface="ＭＳ Ｐゴシック" pitchFamily="34" charset="-128"/>
              </a:rPr>
              <a:t> Trieste (through Germany)</a:t>
            </a:r>
          </a:p>
          <a:p>
            <a:endParaRPr lang="fr-FR" sz="20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3</a:t>
            </a:fld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gray">
          <a:xfrm>
            <a:off x="557300" y="1196752"/>
            <a:ext cx="7956376" cy="57606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00000"/>
              <a:buFont typeface="Avenir LT Std 65 Medium" pitchFamily="34" charset="0"/>
              <a:buChar char="+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6000" indent="-7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fr-FR" sz="1600" dirty="0">
                <a:solidFill>
                  <a:srgbClr val="00B0F0"/>
                </a:solidFill>
                <a:ea typeface="ＭＳ Ｐゴシック" pitchFamily="34" charset="-128"/>
              </a:rPr>
              <a:t>RFC North Sea – Med RAG members: allowing trains to carry 4m semi-trailers =&gt; traffic increase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57" y="2348881"/>
            <a:ext cx="3854357" cy="201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4535488" y="4417948"/>
            <a:ext cx="46085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/>
              <a:t>Photo </a:t>
            </a:r>
            <a:r>
              <a:rPr lang="fr-FR" sz="1400" i="1" dirty="0" err="1"/>
              <a:t>taken</a:t>
            </a:r>
            <a:r>
              <a:rPr lang="fr-FR" sz="1400" i="1" dirty="0"/>
              <a:t> at the FR-LU border on 13/9/2014</a:t>
            </a:r>
          </a:p>
          <a:p>
            <a:pPr algn="ctr">
              <a:lnSpc>
                <a:spcPct val="100000"/>
              </a:lnSpc>
            </a:pPr>
            <a:r>
              <a:rPr lang="fr-FR" sz="1400" i="1" dirty="0"/>
              <a:t>(Bettembourg – Lyon service)</a:t>
            </a:r>
          </a:p>
        </p:txBody>
      </p:sp>
    </p:spTree>
    <p:extLst>
      <p:ext uri="{BB962C8B-B14F-4D97-AF65-F5344CB8AC3E}">
        <p14:creationId xmlns:p14="http://schemas.microsoft.com/office/powerpoint/2010/main" val="102531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380163"/>
            <a:ext cx="9144000" cy="288925"/>
          </a:xfrm>
          <a:noFill/>
        </p:spPr>
        <p:txBody>
          <a:bodyPr/>
          <a:lstStyle/>
          <a:p>
            <a:fld id="{EF38379A-6930-44E2-B18E-6C8C646A1A01}" type="slidenum">
              <a:rPr lang="en-US" smtClean="0"/>
              <a:pPr/>
              <a:t>4</a:t>
            </a:fld>
            <a:r>
              <a:rPr lang="en-US"/>
              <a:t>/20</a:t>
            </a: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0" y="6380163"/>
            <a:ext cx="9144000" cy="2889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DA855B4D-CF9B-4A5F-B848-274713ACE37A}" type="slidenum">
              <a:rPr lang="en-US" sz="900">
                <a:solidFill>
                  <a:srgbClr val="009EDF"/>
                </a:solidFill>
                <a:latin typeface="+mn-lt"/>
              </a:rPr>
              <a:pPr algn="ctr">
                <a:defRPr/>
              </a:pPr>
              <a:t>4</a:t>
            </a:fld>
            <a:r>
              <a:rPr lang="en-US" sz="900">
                <a:solidFill>
                  <a:srgbClr val="009EDF"/>
                </a:solidFill>
                <a:latin typeface="+mn-lt"/>
              </a:rPr>
              <a:t>/23</a:t>
            </a:r>
          </a:p>
        </p:txBody>
      </p:sp>
      <p:pic>
        <p:nvPicPr>
          <p:cNvPr id="614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-117" b="70592"/>
          <a:stretch>
            <a:fillRect/>
          </a:stretch>
        </p:blipFill>
        <p:spPr>
          <a:xfrm>
            <a:off x="-11113" y="0"/>
            <a:ext cx="9155113" cy="6858000"/>
          </a:xfrm>
        </p:spPr>
      </p:pic>
      <p:sp>
        <p:nvSpPr>
          <p:cNvPr id="614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777875"/>
          </a:xfrm>
        </p:spPr>
        <p:txBody>
          <a:bodyPr/>
          <a:lstStyle/>
          <a:p>
            <a:pPr eaLnBrk="1" hangingPunct="1"/>
            <a:r>
              <a:rPr lang="fr-CH" dirty="0">
                <a:solidFill>
                  <a:schemeClr val="bg1"/>
                </a:solidFill>
              </a:rPr>
              <a:t>Agenda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65929" name="Freeform 9"/>
          <p:cNvSpPr>
            <a:spLocks/>
          </p:cNvSpPr>
          <p:nvPr/>
        </p:nvSpPr>
        <p:spPr bwMode="auto">
          <a:xfrm>
            <a:off x="428625" y="1214438"/>
            <a:ext cx="6375400" cy="1052512"/>
          </a:xfrm>
          <a:custGeom>
            <a:avLst/>
            <a:gdLst>
              <a:gd name="T0" fmla="*/ 2147483647 w 3052"/>
              <a:gd name="T1" fmla="*/ 2147483647 h 663"/>
              <a:gd name="T2" fmla="*/ 2147483647 w 3052"/>
              <a:gd name="T3" fmla="*/ 2147483647 h 663"/>
              <a:gd name="T4" fmla="*/ 2147483647 w 3052"/>
              <a:gd name="T5" fmla="*/ 2147483647 h 663"/>
              <a:gd name="T6" fmla="*/ 2147483647 w 3052"/>
              <a:gd name="T7" fmla="*/ 2147483647 h 663"/>
              <a:gd name="T8" fmla="*/ 2147483647 w 3052"/>
              <a:gd name="T9" fmla="*/ 2147483647 h 6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52"/>
              <a:gd name="T16" fmla="*/ 0 h 663"/>
              <a:gd name="T17" fmla="*/ 3052 w 3052"/>
              <a:gd name="T18" fmla="*/ 663 h 6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52" h="663">
                <a:moveTo>
                  <a:pt x="2635" y="7"/>
                </a:moveTo>
                <a:cubicBezTo>
                  <a:pt x="3052" y="0"/>
                  <a:pt x="2902" y="604"/>
                  <a:pt x="2441" y="619"/>
                </a:cubicBezTo>
                <a:cubicBezTo>
                  <a:pt x="1980" y="634"/>
                  <a:pt x="345" y="663"/>
                  <a:pt x="151" y="598"/>
                </a:cubicBezTo>
                <a:cubicBezTo>
                  <a:pt x="0" y="476"/>
                  <a:pt x="295" y="159"/>
                  <a:pt x="511" y="130"/>
                </a:cubicBezTo>
                <a:cubicBezTo>
                  <a:pt x="727" y="101"/>
                  <a:pt x="2218" y="14"/>
                  <a:pt x="2635" y="7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Rectangle 5"/>
          <p:cNvSpPr txBox="1">
            <a:spLocks noChangeArrowheads="1"/>
          </p:cNvSpPr>
          <p:nvPr/>
        </p:nvSpPr>
        <p:spPr bwMode="auto">
          <a:xfrm>
            <a:off x="1042988" y="1643063"/>
            <a:ext cx="7743825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France</a:t>
            </a:r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Luxembourg</a:t>
            </a:r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</a:t>
            </a:r>
            <a:r>
              <a:rPr lang="fr-BE" sz="2000" dirty="0" err="1"/>
              <a:t>Switzerland</a:t>
            </a:r>
            <a:endParaRPr lang="fr-BE" sz="2000" dirty="0"/>
          </a:p>
          <a:p>
            <a:pPr marL="457200" indent="-457200" algn="l">
              <a:buClr>
                <a:schemeClr val="tx2"/>
              </a:buClr>
            </a:pP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>
              <a:buClr>
                <a:schemeClr val="tx2"/>
              </a:buClr>
            </a:pP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385205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10162 L 8.33333E-7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Customer </a:t>
            </a:r>
            <a:r>
              <a:rPr lang="fr-FR" b="1" dirty="0" err="1"/>
              <a:t>needs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348880"/>
            <a:ext cx="4512501" cy="3995739"/>
          </a:xfrm>
        </p:spPr>
        <p:txBody>
          <a:bodyPr>
            <a:normAutofit fontScale="77500" lnSpcReduction="20000"/>
          </a:bodyPr>
          <a:lstStyle/>
          <a:p>
            <a:r>
              <a:rPr lang="en-GB" altLang="fr-FR" sz="1600" dirty="0">
                <a:ea typeface="ＭＳ Ｐゴシック" pitchFamily="34" charset="-128"/>
              </a:rPr>
              <a:t>The issue is: 4m above what ?</a:t>
            </a:r>
          </a:p>
          <a:p>
            <a:endParaRPr lang="en-GB" altLang="fr-FR" sz="1600" dirty="0">
              <a:ea typeface="ＭＳ Ｐゴシック" pitchFamily="34" charset="-128"/>
            </a:endParaRPr>
          </a:p>
          <a:p>
            <a:pPr lvl="2">
              <a:buFontTx/>
              <a:buChar char="-"/>
            </a:pPr>
            <a:r>
              <a:rPr lang="en-GB" altLang="fr-FR" sz="1600" dirty="0">
                <a:ea typeface="ＭＳ Ｐゴシック" pitchFamily="34" charset="-128"/>
              </a:rPr>
              <a:t>SNCF </a:t>
            </a:r>
            <a:r>
              <a:rPr lang="en-GB" altLang="fr-FR" sz="1600" dirty="0" err="1">
                <a:ea typeface="ＭＳ Ｐゴシック" pitchFamily="34" charset="-128"/>
              </a:rPr>
              <a:t>Réseau</a:t>
            </a:r>
            <a:r>
              <a:rPr lang="en-GB" altLang="fr-FR" sz="1600" dirty="0">
                <a:ea typeface="ＭＳ Ｐゴシック" pitchFamily="34" charset="-128"/>
              </a:rPr>
              <a:t> launched a market study to know the opinions of RFC North Sea - Med clients</a:t>
            </a:r>
          </a:p>
          <a:p>
            <a:pPr lvl="2">
              <a:buFontTx/>
              <a:buChar char="-"/>
            </a:pPr>
            <a:endParaRPr lang="en-GB" altLang="fr-FR" sz="1600" dirty="0">
              <a:ea typeface="ＭＳ Ｐゴシック" pitchFamily="34" charset="-128"/>
            </a:endParaRPr>
          </a:p>
          <a:p>
            <a:pPr lvl="2">
              <a:buFontTx/>
              <a:buChar char="-"/>
            </a:pPr>
            <a:r>
              <a:rPr lang="en-GB" altLang="fr-FR" sz="1600" dirty="0">
                <a:ea typeface="ＭＳ Ｐゴシック" pitchFamily="34" charset="-128"/>
              </a:rPr>
              <a:t>SNCF </a:t>
            </a:r>
            <a:r>
              <a:rPr lang="en-GB" altLang="fr-FR" sz="1600" dirty="0" err="1">
                <a:ea typeface="ＭＳ Ｐゴシック" pitchFamily="34" charset="-128"/>
              </a:rPr>
              <a:t>Réseau</a:t>
            </a:r>
            <a:r>
              <a:rPr lang="en-GB" altLang="fr-FR" sz="1600" dirty="0">
                <a:ea typeface="ＭＳ Ｐゴシック" pitchFamily="34" charset="-128"/>
              </a:rPr>
              <a:t> interviewed 4 European combined transport operators interested by the transport of semi trailers on the corridor</a:t>
            </a:r>
          </a:p>
          <a:p>
            <a:pPr lvl="2">
              <a:buFontTx/>
              <a:buChar char="-"/>
            </a:pPr>
            <a:endParaRPr lang="en-GB" altLang="fr-FR" sz="1600" dirty="0">
              <a:ea typeface="ＭＳ Ｐゴシック" pitchFamily="34" charset="-128"/>
            </a:endParaRPr>
          </a:p>
          <a:p>
            <a:pPr lvl="2">
              <a:buFontTx/>
              <a:buChar char="-"/>
            </a:pPr>
            <a:r>
              <a:rPr lang="en-GB" altLang="fr-FR" sz="1600" dirty="0">
                <a:ea typeface="ＭＳ Ｐゴシック" pitchFamily="34" charset="-128"/>
              </a:rPr>
              <a:t>SNCF </a:t>
            </a:r>
            <a:r>
              <a:rPr lang="en-GB" altLang="fr-FR" sz="1600" dirty="0" err="1">
                <a:ea typeface="ＭＳ Ｐゴシック" pitchFamily="34" charset="-128"/>
              </a:rPr>
              <a:t>Réseau</a:t>
            </a:r>
            <a:r>
              <a:rPr lang="en-GB" altLang="fr-FR" sz="1600" dirty="0">
                <a:ea typeface="ＭＳ Ｐゴシック" pitchFamily="34" charset="-128"/>
              </a:rPr>
              <a:t> may interview another one or two</a:t>
            </a:r>
          </a:p>
          <a:p>
            <a:pPr lvl="2">
              <a:buFontTx/>
              <a:buChar char="-"/>
            </a:pPr>
            <a:endParaRPr lang="en-GB" altLang="fr-FR" sz="1600" dirty="0">
              <a:ea typeface="ＭＳ Ｐゴシック" pitchFamily="34" charset="-128"/>
            </a:endParaRPr>
          </a:p>
          <a:p>
            <a:pPr lvl="2">
              <a:buFontTx/>
              <a:buChar char="-"/>
            </a:pPr>
            <a:r>
              <a:rPr lang="en-GB" altLang="fr-FR" sz="1600" dirty="0">
                <a:ea typeface="ＭＳ Ｐゴシック" pitchFamily="34" charset="-128"/>
              </a:rPr>
              <a:t>Opinions diverge on this issue (total height of 425cm, 427 cm, 433 cm)</a:t>
            </a:r>
          </a:p>
          <a:p>
            <a:pPr lvl="2">
              <a:buFontTx/>
              <a:buChar char="-"/>
            </a:pPr>
            <a:endParaRPr lang="en-GB" altLang="fr-FR" sz="1600" dirty="0">
              <a:ea typeface="ＭＳ Ｐゴシック" pitchFamily="34" charset="-128"/>
            </a:endParaRPr>
          </a:p>
          <a:p>
            <a:pPr lvl="2">
              <a:buFontTx/>
              <a:buChar char="-"/>
            </a:pPr>
            <a:r>
              <a:rPr lang="en-GB" altLang="fr-FR" sz="1600" dirty="0">
                <a:ea typeface="ＭＳ Ｐゴシック" pitchFamily="34" charset="-128"/>
              </a:rPr>
              <a:t>427 cm is the highest existing standard that can be considered on conventional lines in France</a:t>
            </a:r>
          </a:p>
          <a:p>
            <a:pPr lvl="2">
              <a:buFontTx/>
              <a:buChar char="-"/>
            </a:pPr>
            <a:endParaRPr lang="en-GB" altLang="fr-FR" sz="1600" dirty="0">
              <a:ea typeface="ＭＳ Ｐゴシック" pitchFamily="34" charset="-128"/>
            </a:endParaRPr>
          </a:p>
          <a:p>
            <a:pPr lvl="2">
              <a:buFontTx/>
              <a:buChar char="-"/>
            </a:pPr>
            <a:endParaRPr lang="en-GB" altLang="fr-FR" sz="1600" dirty="0">
              <a:ea typeface="ＭＳ Ｐゴシック" pitchFamily="34" charset="-128"/>
            </a:endParaRPr>
          </a:p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5</a:t>
            </a:fld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 bwMode="gray">
          <a:xfrm>
            <a:off x="323528" y="1484784"/>
            <a:ext cx="8424936" cy="5760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00000"/>
              <a:buFont typeface="Avenir LT Std 65 Medium" pitchFamily="34" charset="0"/>
              <a:buChar char="+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6000" indent="-7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fr-FR" sz="1600" dirty="0">
                <a:solidFill>
                  <a:srgbClr val="009EDF"/>
                </a:solidFill>
                <a:ea typeface="ＭＳ Ｐゴシック" pitchFamily="34" charset="-128"/>
              </a:rPr>
              <a:t>Wagons are usually owned by combined transport operators, not by the </a:t>
            </a:r>
            <a:r>
              <a:rPr lang="en-GB" altLang="fr-FR" sz="1600" dirty="0" err="1">
                <a:solidFill>
                  <a:srgbClr val="009EDF"/>
                </a:solidFill>
                <a:ea typeface="ＭＳ Ｐゴシック" pitchFamily="34" charset="-128"/>
              </a:rPr>
              <a:t>RUs.</a:t>
            </a:r>
            <a:r>
              <a:rPr lang="en-GB" altLang="fr-FR" sz="1600" dirty="0">
                <a:solidFill>
                  <a:srgbClr val="009EDF"/>
                </a:solidFill>
                <a:ea typeface="ＭＳ Ｐゴシック" pitchFamily="34" charset="-128"/>
              </a:rPr>
              <a:t> They all agree to request an infrastructure that allows the transport of 4m semi-trailers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525" y="2420888"/>
            <a:ext cx="3688815" cy="2736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Ellipse 3"/>
          <p:cNvSpPr/>
          <p:nvPr/>
        </p:nvSpPr>
        <p:spPr>
          <a:xfrm>
            <a:off x="8052237" y="3408473"/>
            <a:ext cx="432048" cy="21602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876525" y="5157192"/>
            <a:ext cx="36888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Example: characteristics of a TWIN pocket wagon</a:t>
            </a:r>
          </a:p>
        </p:txBody>
      </p:sp>
    </p:spTree>
    <p:extLst>
      <p:ext uri="{BB962C8B-B14F-4D97-AF65-F5344CB8AC3E}">
        <p14:creationId xmlns:p14="http://schemas.microsoft.com/office/powerpoint/2010/main" val="3024653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815"/>
            <a:ext cx="8208912" cy="576261"/>
          </a:xfrm>
        </p:spPr>
        <p:txBody>
          <a:bodyPr>
            <a:noAutofit/>
          </a:bodyPr>
          <a:lstStyle/>
          <a:p>
            <a:r>
              <a:rPr lang="fr-FR" sz="2800" b="1" dirty="0"/>
              <a:t>Calais – Longuyon: date of </a:t>
            </a:r>
            <a:r>
              <a:rPr lang="fr-FR" sz="2800" b="1" dirty="0" err="1"/>
              <a:t>works</a:t>
            </a:r>
            <a:endParaRPr lang="fr-FR" sz="2800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6</a:t>
            </a:fld>
            <a:endParaRPr lang="fr-FR" dirty="0"/>
          </a:p>
        </p:txBody>
      </p:sp>
      <p:pic>
        <p:nvPicPr>
          <p:cNvPr id="1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1418"/>
            <a:ext cx="8229600" cy="441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6739349" y="2968191"/>
            <a:ext cx="1728192" cy="1175706"/>
          </a:xfrm>
          <a:prstGeom prst="rect">
            <a:avLst/>
          </a:prstGeom>
          <a:gradFill>
            <a:gsLst>
              <a:gs pos="9800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</a:t>
            </a:r>
            <a:r>
              <a:rPr lang="fr-FR" sz="1600" b="1" dirty="0" err="1">
                <a:solidFill>
                  <a:srgbClr val="1660A4"/>
                </a:solidFill>
              </a:rPr>
              <a:t>Vachemont</a:t>
            </a:r>
            <a:endParaRPr lang="fr-FR" sz="1600" b="1" dirty="0">
              <a:solidFill>
                <a:srgbClr val="1660A4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344m GB1</a:t>
            </a: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2016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499992" y="2829358"/>
            <a:ext cx="1728192" cy="1175706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Montmédy</a:t>
            </a: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756m GB1</a:t>
            </a: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2016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83568" y="4737257"/>
            <a:ext cx="2155551" cy="880241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</a:t>
            </a:r>
            <a:r>
              <a:rPr lang="fr-FR" sz="1600" b="1" dirty="0" err="1">
                <a:solidFill>
                  <a:srgbClr val="1660A4"/>
                </a:solidFill>
              </a:rPr>
              <a:t>Martinsart</a:t>
            </a:r>
            <a:endParaRPr lang="fr-FR" sz="1600" b="1" dirty="0">
              <a:solidFill>
                <a:srgbClr val="1660A4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165m GB1 2020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39552" y="3586838"/>
            <a:ext cx="2376264" cy="929485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</a:t>
            </a:r>
            <a:r>
              <a:rPr lang="fr-FR" sz="1600" b="1" dirty="0" err="1">
                <a:solidFill>
                  <a:srgbClr val="1660A4"/>
                </a:solidFill>
              </a:rPr>
              <a:t>Liart</a:t>
            </a:r>
            <a:endParaRPr lang="fr-FR" sz="1600" b="1" dirty="0">
              <a:solidFill>
                <a:srgbClr val="1660A4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fr-FR" sz="1600" b="1">
                <a:solidFill>
                  <a:srgbClr val="1660A4"/>
                </a:solidFill>
              </a:rPr>
              <a:t>400m GB1 </a:t>
            </a:r>
          </a:p>
          <a:p>
            <a:pPr algn="ctr">
              <a:lnSpc>
                <a:spcPct val="100000"/>
              </a:lnSpc>
            </a:pPr>
            <a:r>
              <a:rPr lang="fr-FR" sz="1600" b="1">
                <a:solidFill>
                  <a:srgbClr val="1660A4"/>
                </a:solidFill>
              </a:rPr>
              <a:t>2015</a:t>
            </a:r>
            <a:endParaRPr lang="fr-FR" sz="1600" b="1" dirty="0">
              <a:solidFill>
                <a:srgbClr val="1660A4"/>
              </a:solidFill>
            </a:endParaRPr>
          </a:p>
        </p:txBody>
      </p:sp>
      <p:cxnSp>
        <p:nvCxnSpPr>
          <p:cNvPr id="18" name="Connecteur droit avec flèche 17"/>
          <p:cNvCxnSpPr/>
          <p:nvPr/>
        </p:nvCxnSpPr>
        <p:spPr bwMode="auto">
          <a:xfrm>
            <a:off x="2915816" y="4112961"/>
            <a:ext cx="850755" cy="107897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 bwMode="auto">
          <a:xfrm flipV="1">
            <a:off x="2843808" y="4549771"/>
            <a:ext cx="1080120" cy="535413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 bwMode="auto">
          <a:xfrm>
            <a:off x="5508104" y="4005064"/>
            <a:ext cx="313184" cy="729372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14" idx="2"/>
          </p:cNvCxnSpPr>
          <p:nvPr/>
        </p:nvCxnSpPr>
        <p:spPr bwMode="auto">
          <a:xfrm flipH="1">
            <a:off x="6372201" y="4143897"/>
            <a:ext cx="1231244" cy="941289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54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752" y="404815"/>
            <a:ext cx="8604248" cy="576261"/>
          </a:xfrm>
        </p:spPr>
        <p:txBody>
          <a:bodyPr>
            <a:noAutofit/>
          </a:bodyPr>
          <a:lstStyle/>
          <a:p>
            <a:r>
              <a:rPr lang="fr-FR" sz="2800" b="1" dirty="0" err="1"/>
              <a:t>Vachemont</a:t>
            </a:r>
            <a:r>
              <a:rPr lang="fr-FR" sz="2800" b="1" dirty="0"/>
              <a:t> (344</a:t>
            </a:r>
            <a:r>
              <a:rPr lang="fr-FR" sz="2800" b="1" cap="none" dirty="0"/>
              <a:t>m</a:t>
            </a:r>
            <a:r>
              <a:rPr lang="fr-FR" sz="2800" b="1" dirty="0"/>
              <a:t>) + Montmédy (756</a:t>
            </a:r>
            <a:r>
              <a:rPr lang="fr-FR" sz="2800" b="1" cap="none" dirty="0"/>
              <a:t>m</a:t>
            </a:r>
            <a:r>
              <a:rPr lang="fr-FR" sz="2800" b="1" dirty="0"/>
              <a:t>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751" y="1484784"/>
            <a:ext cx="3960000" cy="3995739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Final studies were done between 2012 and 2014</a:t>
            </a:r>
          </a:p>
          <a:p>
            <a:pPr lvl="1"/>
            <a:endParaRPr lang="en-GB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Works are planned from 04/2016 to 10/2016</a:t>
            </a:r>
          </a:p>
          <a:p>
            <a:pPr lvl="1"/>
            <a:endParaRPr lang="en-GB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Total cost of the final studies </a:t>
            </a:r>
            <a:r>
              <a:rPr lang="fr-FR" sz="1800" dirty="0"/>
              <a:t>≈ </a:t>
            </a:r>
            <a:r>
              <a:rPr lang="en-GB" sz="1800" dirty="0"/>
              <a:t>850k€</a:t>
            </a:r>
            <a:r>
              <a:rPr lang="en-GB" sz="1800" baseline="-25000" dirty="0"/>
              <a:t>2014</a:t>
            </a:r>
          </a:p>
          <a:p>
            <a:pPr lvl="1"/>
            <a:endParaRPr lang="fr-FR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800" dirty="0"/>
              <a:t>Total </a:t>
            </a:r>
            <a:r>
              <a:rPr lang="fr-FR" sz="1800" dirty="0" err="1"/>
              <a:t>cost</a:t>
            </a:r>
            <a:r>
              <a:rPr lang="fr-FR" sz="1800" dirty="0"/>
              <a:t> of </a:t>
            </a:r>
            <a:r>
              <a:rPr lang="fr-FR" sz="1800" dirty="0" err="1"/>
              <a:t>renewal</a:t>
            </a:r>
            <a:r>
              <a:rPr lang="fr-FR" sz="1800" dirty="0"/>
              <a:t> + </a:t>
            </a:r>
            <a:r>
              <a:rPr lang="fr-FR" sz="1800" dirty="0" err="1"/>
              <a:t>loading</a:t>
            </a:r>
            <a:r>
              <a:rPr lang="fr-FR" sz="1800" dirty="0"/>
              <a:t> gauge </a:t>
            </a:r>
            <a:r>
              <a:rPr lang="fr-FR" sz="1800" dirty="0" err="1"/>
              <a:t>enhancement</a:t>
            </a:r>
            <a:r>
              <a:rPr lang="fr-FR" sz="1800" dirty="0"/>
              <a:t> ≈ 10M</a:t>
            </a:r>
            <a:r>
              <a:rPr lang="en-GB" sz="1800" dirty="0"/>
              <a:t>€</a:t>
            </a:r>
            <a:r>
              <a:rPr lang="en-GB" sz="1800" baseline="-25000" dirty="0"/>
              <a:t>2014</a:t>
            </a:r>
            <a:endParaRPr lang="fr-FR" sz="1800" dirty="0"/>
          </a:p>
          <a:p>
            <a:pPr lvl="1">
              <a:buFont typeface="Wingdings" panose="05000000000000000000" pitchFamily="2" charset="2"/>
              <a:buChar char="Ø"/>
            </a:pPr>
            <a:endParaRPr lang="en-GB" sz="18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7</a:t>
            </a:fld>
            <a:endParaRPr lang="fr-FR" dirty="0"/>
          </a:p>
        </p:txBody>
      </p:sp>
      <p:pic>
        <p:nvPicPr>
          <p:cNvPr id="8" name="Picture 2" descr="C:\Users\EXF354\Documents\Work area\Advisory Groups\2014 10 01 RAG Rotterdam\Tunnel de Montmé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84784"/>
            <a:ext cx="4241975" cy="282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4644008" y="4797152"/>
            <a:ext cx="42419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/>
              <a:t>Photo : Montmédy tunnel</a:t>
            </a:r>
          </a:p>
        </p:txBody>
      </p:sp>
    </p:spTree>
    <p:extLst>
      <p:ext uri="{BB962C8B-B14F-4D97-AF65-F5344CB8AC3E}">
        <p14:creationId xmlns:p14="http://schemas.microsoft.com/office/powerpoint/2010/main" val="304506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dirty="0" err="1"/>
              <a:t>Martinsart</a:t>
            </a:r>
            <a:r>
              <a:rPr lang="fr-FR" sz="2800" b="1" dirty="0"/>
              <a:t> (165</a:t>
            </a:r>
            <a:r>
              <a:rPr lang="fr-FR" sz="2800" b="1" cap="none" dirty="0"/>
              <a:t>m</a:t>
            </a:r>
            <a:r>
              <a:rPr lang="fr-FR" sz="2800" b="1" dirty="0"/>
              <a:t>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4248471" cy="3995739"/>
          </a:xfrm>
        </p:spPr>
        <p:txBody>
          <a:bodyPr>
            <a:normAutofit fontScale="92500" lnSpcReduction="20000"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Investigation studies started in 2014 and should be finished in 2015</a:t>
            </a:r>
          </a:p>
          <a:p>
            <a:pPr lvl="1"/>
            <a:endParaRPr lang="en-GB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Works are planned in 2020 and should include a foundation raft</a:t>
            </a:r>
          </a:p>
          <a:p>
            <a:pPr lvl="1"/>
            <a:endParaRPr lang="en-GB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Total cost of the final studies </a:t>
            </a:r>
            <a:r>
              <a:rPr lang="fr-FR" sz="1800" dirty="0"/>
              <a:t>≈ </a:t>
            </a:r>
            <a:r>
              <a:rPr lang="en-GB" sz="1800" dirty="0"/>
              <a:t>850k€</a:t>
            </a:r>
            <a:r>
              <a:rPr lang="en-GB" sz="1800" baseline="-25000" dirty="0"/>
              <a:t>2014</a:t>
            </a:r>
          </a:p>
          <a:p>
            <a:pPr lvl="1"/>
            <a:endParaRPr lang="fr-FR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Total estimated cost of renewal + loading gauge enhancement : 4,2M€</a:t>
            </a:r>
            <a:r>
              <a:rPr lang="en-GB" sz="1800" baseline="-25000" dirty="0"/>
              <a:t>2010</a:t>
            </a:r>
            <a:r>
              <a:rPr lang="en-GB" sz="1800" dirty="0"/>
              <a:t>; this assumes a total closure of 8 weeks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8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8</a:t>
            </a:fld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663578" y="4293096"/>
            <a:ext cx="42419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/>
              <a:t>Photo : </a:t>
            </a:r>
            <a:r>
              <a:rPr lang="fr-FR" sz="1800" dirty="0" err="1"/>
              <a:t>Martinsart</a:t>
            </a:r>
            <a:r>
              <a:rPr lang="fr-FR" sz="1800" dirty="0"/>
              <a:t> tunnel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17" y="1628800"/>
            <a:ext cx="4121937" cy="26642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185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04815"/>
            <a:ext cx="8640960" cy="576261"/>
          </a:xfrm>
        </p:spPr>
        <p:txBody>
          <a:bodyPr>
            <a:normAutofit/>
          </a:bodyPr>
          <a:lstStyle/>
          <a:p>
            <a:r>
              <a:rPr lang="fr-FR" sz="2800" b="1" dirty="0"/>
              <a:t>Longuyon-Thionville: date of </a:t>
            </a:r>
            <a:r>
              <a:rPr lang="fr-FR" sz="2800" b="1" dirty="0" err="1"/>
              <a:t>works</a:t>
            </a:r>
            <a:endParaRPr lang="fr-FR" sz="2800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9</a:t>
            </a:fld>
            <a:endParaRPr lang="fr-FR" dirty="0"/>
          </a:p>
        </p:txBody>
      </p:sp>
      <p:pic>
        <p:nvPicPr>
          <p:cNvPr id="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287" y="3140968"/>
            <a:ext cx="524664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790231" y="1916832"/>
            <a:ext cx="2232248" cy="1175706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la </a:t>
            </a:r>
            <a:r>
              <a:rPr lang="fr-FR" sz="1600" b="1" dirty="0" err="1">
                <a:solidFill>
                  <a:srgbClr val="1660A4"/>
                </a:solidFill>
              </a:rPr>
              <a:t>Platinerie</a:t>
            </a:r>
            <a:endParaRPr lang="fr-FR" sz="1600" b="1" dirty="0">
              <a:solidFill>
                <a:srgbClr val="1660A4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642m GB</a:t>
            </a: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2017</a:t>
            </a:r>
          </a:p>
        </p:txBody>
      </p:sp>
      <p:cxnSp>
        <p:nvCxnSpPr>
          <p:cNvPr id="24" name="Connecteur droit avec flèche 23"/>
          <p:cNvCxnSpPr>
            <a:stCxn id="23" idx="2"/>
          </p:cNvCxnSpPr>
          <p:nvPr/>
        </p:nvCxnSpPr>
        <p:spPr bwMode="auto">
          <a:xfrm>
            <a:off x="1906355" y="3092538"/>
            <a:ext cx="1966348" cy="1416583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5939399" y="1495817"/>
            <a:ext cx="1728192" cy="880241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Mercy</a:t>
            </a: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199m GB</a:t>
            </a:r>
          </a:p>
        </p:txBody>
      </p:sp>
      <p:cxnSp>
        <p:nvCxnSpPr>
          <p:cNvPr id="26" name="Connecteur droit avec flèche 25"/>
          <p:cNvCxnSpPr>
            <a:stCxn id="27" idx="2"/>
          </p:cNvCxnSpPr>
          <p:nvPr/>
        </p:nvCxnSpPr>
        <p:spPr bwMode="auto">
          <a:xfrm flipH="1">
            <a:off x="4211269" y="2948522"/>
            <a:ext cx="360040" cy="1560599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3707213" y="1772816"/>
            <a:ext cx="1728192" cy="1175706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Fontoy</a:t>
            </a: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325m GB</a:t>
            </a:r>
          </a:p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2024</a:t>
            </a:r>
          </a:p>
        </p:txBody>
      </p:sp>
      <p:cxnSp>
        <p:nvCxnSpPr>
          <p:cNvPr id="28" name="Connecteur droit avec flèche 27"/>
          <p:cNvCxnSpPr>
            <a:stCxn id="25" idx="2"/>
          </p:cNvCxnSpPr>
          <p:nvPr/>
        </p:nvCxnSpPr>
        <p:spPr bwMode="auto">
          <a:xfrm flipH="1">
            <a:off x="4391289" y="2376058"/>
            <a:ext cx="2412206" cy="2133062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506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dirty="0"/>
              <a:t>La </a:t>
            </a:r>
            <a:r>
              <a:rPr lang="fr-FR" sz="2800" b="1" dirty="0" err="1"/>
              <a:t>platinerie</a:t>
            </a:r>
            <a:r>
              <a:rPr lang="fr-FR" sz="2800" b="1" dirty="0"/>
              <a:t> (642</a:t>
            </a:r>
            <a:r>
              <a:rPr lang="fr-FR" sz="2800" b="1" cap="none" dirty="0"/>
              <a:t>m</a:t>
            </a:r>
            <a:r>
              <a:rPr lang="fr-FR" sz="2800" b="1" dirty="0"/>
              <a:t>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751" y="1268760"/>
            <a:ext cx="3960000" cy="4680520"/>
          </a:xfrm>
        </p:spPr>
        <p:txBody>
          <a:bodyPr>
            <a:normAutofit lnSpcReduction="10000"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Final studies started in 2014; it will be finished before 31/12/2015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Renewal works planned in 2017 (4 months) with total line closure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Estimated cost of the works (foundation raft + gauge enhancement): 13M€</a:t>
            </a:r>
            <a:r>
              <a:rPr lang="en-GB" sz="1800" baseline="-25000" dirty="0"/>
              <a:t>2013</a:t>
            </a:r>
            <a:r>
              <a:rPr lang="en-GB" sz="18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Estimated cost of the final studies 1,24M€ at current prices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8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10</a:t>
            </a:fld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644008" y="5085184"/>
            <a:ext cx="42419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/>
              <a:t>Photo : La </a:t>
            </a:r>
            <a:r>
              <a:rPr lang="fr-FR" sz="1800" dirty="0" err="1"/>
              <a:t>Platinerie</a:t>
            </a:r>
            <a:r>
              <a:rPr lang="fr-FR" sz="1800" dirty="0"/>
              <a:t> tunnel</a:t>
            </a:r>
          </a:p>
        </p:txBody>
      </p:sp>
      <p:pic>
        <p:nvPicPr>
          <p:cNvPr id="3074" name="Picture 2" descr="map Tunnel de la Platiner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2776"/>
            <a:ext cx="3672408" cy="36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15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04815"/>
            <a:ext cx="8640960" cy="576261"/>
          </a:xfrm>
        </p:spPr>
        <p:txBody>
          <a:bodyPr>
            <a:normAutofit/>
          </a:bodyPr>
          <a:lstStyle/>
          <a:p>
            <a:r>
              <a:rPr lang="fr-FR" sz="2800" b="1" dirty="0"/>
              <a:t>Metz-Basel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11</a:t>
            </a:fld>
            <a:endParaRPr lang="fr-FR" dirty="0"/>
          </a:p>
        </p:txBody>
      </p:sp>
      <p:sp>
        <p:nvSpPr>
          <p:cNvPr id="13" name="Espace réservé du numéro de diapositive 3"/>
          <p:cNvSpPr txBox="1">
            <a:spLocks/>
          </p:cNvSpPr>
          <p:nvPr/>
        </p:nvSpPr>
        <p:spPr>
          <a:xfrm>
            <a:off x="-259753" y="6683069"/>
            <a:ext cx="9144000" cy="2889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76276B6-260A-4191-88F0-5244E3DF41F4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903" y="1781658"/>
            <a:ext cx="4275059" cy="474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7247" y="2363786"/>
            <a:ext cx="1613353" cy="584775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d’</a:t>
            </a:r>
            <a:r>
              <a:rPr lang="fr-FR" sz="1600" b="1" dirty="0" err="1">
                <a:solidFill>
                  <a:srgbClr val="1660A4"/>
                </a:solidFill>
              </a:rPr>
              <a:t>Arzviller</a:t>
            </a:r>
            <a:endParaRPr lang="fr-FR" sz="1600" b="1" dirty="0">
              <a:solidFill>
                <a:srgbClr val="1660A4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509446" y="1840421"/>
            <a:ext cx="2232248" cy="584775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du Haut Barr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-451" y="4738306"/>
            <a:ext cx="1757369" cy="584775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>
            <a:solidFill>
              <a:srgbClr val="C0C0C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</a:t>
            </a:r>
            <a:r>
              <a:rPr lang="fr-FR" sz="1600" b="1" dirty="0" err="1">
                <a:solidFill>
                  <a:srgbClr val="1660A4"/>
                </a:solidFill>
              </a:rPr>
              <a:t>Lutzelbourg</a:t>
            </a:r>
            <a:endParaRPr lang="fr-FR" sz="1600" b="1" dirty="0">
              <a:solidFill>
                <a:srgbClr val="1660A4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509446" y="993891"/>
            <a:ext cx="2232248" cy="584775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>
              <a:defRPr b="1">
                <a:solidFill>
                  <a:srgbClr val="1660A4"/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FR" sz="1600" dirty="0"/>
              <a:t>Tunnel de </a:t>
            </a:r>
            <a:r>
              <a:rPr lang="fr-FR" sz="1600" dirty="0" err="1"/>
              <a:t>Niederrheinthal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3851306" y="810386"/>
            <a:ext cx="2232248" cy="584775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</a:t>
            </a:r>
            <a:r>
              <a:rPr lang="fr-FR" sz="1600" b="1" dirty="0" err="1">
                <a:solidFill>
                  <a:srgbClr val="1660A4"/>
                </a:solidFill>
              </a:rPr>
              <a:t>Niederrheinberg</a:t>
            </a:r>
            <a:endParaRPr lang="fr-FR" sz="1600" b="1" dirty="0">
              <a:solidFill>
                <a:srgbClr val="1660A4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1557" y="3189265"/>
            <a:ext cx="1541345" cy="584775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dirty="0">
                <a:solidFill>
                  <a:srgbClr val="1660A4"/>
                </a:solidFill>
              </a:rPr>
              <a:t>Tunnel de </a:t>
            </a:r>
            <a:r>
              <a:rPr lang="fr-FR" sz="1600" b="1" dirty="0" err="1">
                <a:solidFill>
                  <a:srgbClr val="1660A4"/>
                </a:solidFill>
              </a:rPr>
              <a:t>Hofmuhl</a:t>
            </a:r>
            <a:endParaRPr lang="fr-FR" sz="1600" b="1" dirty="0">
              <a:solidFill>
                <a:srgbClr val="1660A4"/>
              </a:solidFill>
            </a:endParaRPr>
          </a:p>
        </p:txBody>
      </p:sp>
      <p:cxnSp>
        <p:nvCxnSpPr>
          <p:cNvPr id="21" name="Connecteur droit avec flèche 20"/>
          <p:cNvCxnSpPr>
            <a:stCxn id="16" idx="1"/>
          </p:cNvCxnSpPr>
          <p:nvPr/>
        </p:nvCxnSpPr>
        <p:spPr bwMode="auto">
          <a:xfrm flipH="1">
            <a:off x="4565230" y="2132809"/>
            <a:ext cx="1944216" cy="805299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7" idx="3"/>
          </p:cNvCxnSpPr>
          <p:nvPr/>
        </p:nvCxnSpPr>
        <p:spPr bwMode="auto">
          <a:xfrm flipV="1">
            <a:off x="1756918" y="3029860"/>
            <a:ext cx="2094388" cy="2000834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>
            <a:stCxn id="15" idx="3"/>
          </p:cNvCxnSpPr>
          <p:nvPr/>
        </p:nvCxnSpPr>
        <p:spPr bwMode="auto">
          <a:xfrm flipV="1">
            <a:off x="1620600" y="2578070"/>
            <a:ext cx="1432462" cy="78104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20" idx="3"/>
          </p:cNvCxnSpPr>
          <p:nvPr/>
        </p:nvCxnSpPr>
        <p:spPr bwMode="auto">
          <a:xfrm flipV="1">
            <a:off x="1612902" y="2794095"/>
            <a:ext cx="1872208" cy="687558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 bwMode="auto">
          <a:xfrm flipH="1">
            <a:off x="4133182" y="1425939"/>
            <a:ext cx="360040" cy="1603920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stCxn id="18" idx="1"/>
          </p:cNvCxnSpPr>
          <p:nvPr/>
        </p:nvCxnSpPr>
        <p:spPr bwMode="auto">
          <a:xfrm flipH="1">
            <a:off x="4205190" y="1286279"/>
            <a:ext cx="2304256" cy="1723838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6293422" y="5011531"/>
            <a:ext cx="2664296" cy="338554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1600" b="1" dirty="0" err="1">
                <a:solidFill>
                  <a:srgbClr val="1660A4"/>
                </a:solidFill>
              </a:rPr>
              <a:t>Kannenfeld</a:t>
            </a:r>
            <a:r>
              <a:rPr lang="en-GB" sz="1600" b="1" dirty="0">
                <a:solidFill>
                  <a:srgbClr val="1660A4"/>
                </a:solidFill>
              </a:rPr>
              <a:t> Tunnel</a:t>
            </a:r>
            <a:endParaRPr lang="fr-FR" sz="1600" b="1" dirty="0">
              <a:solidFill>
                <a:srgbClr val="1660A4"/>
              </a:solidFill>
            </a:endParaRPr>
          </a:p>
        </p:txBody>
      </p:sp>
      <p:cxnSp>
        <p:nvCxnSpPr>
          <p:cNvPr id="35" name="Connecteur droit avec flèche 34"/>
          <p:cNvCxnSpPr>
            <a:stCxn id="34" idx="1"/>
          </p:cNvCxnSpPr>
          <p:nvPr/>
        </p:nvCxnSpPr>
        <p:spPr bwMode="auto">
          <a:xfrm flipH="1">
            <a:off x="5141294" y="5180808"/>
            <a:ext cx="1152128" cy="925651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6293422" y="5674411"/>
            <a:ext cx="2664296" cy="584775"/>
          </a:xfrm>
          <a:prstGeom prst="rect">
            <a:avLst/>
          </a:prstGeom>
          <a:gradFill>
            <a:gsLst>
              <a:gs pos="0">
                <a:srgbClr val="C0C0C0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1600" b="1" dirty="0" err="1">
                <a:solidFill>
                  <a:srgbClr val="1660A4"/>
                </a:solidFill>
              </a:rPr>
              <a:t>Schützenmatte</a:t>
            </a:r>
            <a:r>
              <a:rPr lang="en-GB" sz="1600" b="1" dirty="0">
                <a:solidFill>
                  <a:srgbClr val="1660A4"/>
                </a:solidFill>
              </a:rPr>
              <a:t> </a:t>
            </a:r>
            <a:r>
              <a:rPr lang="fr-FR" sz="1600" b="1" dirty="0">
                <a:solidFill>
                  <a:srgbClr val="1660A4"/>
                </a:solidFill>
              </a:rPr>
              <a:t>Tunnel</a:t>
            </a:r>
          </a:p>
        </p:txBody>
      </p:sp>
      <p:cxnSp>
        <p:nvCxnSpPr>
          <p:cNvPr id="37" name="Connecteur droit avec flèche 36"/>
          <p:cNvCxnSpPr>
            <a:stCxn id="36" idx="1"/>
          </p:cNvCxnSpPr>
          <p:nvPr/>
        </p:nvCxnSpPr>
        <p:spPr bwMode="auto">
          <a:xfrm flipH="1">
            <a:off x="5141294" y="5966799"/>
            <a:ext cx="1152128" cy="161424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340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dirty="0" err="1"/>
              <a:t>Arzviller</a:t>
            </a:r>
            <a:r>
              <a:rPr lang="fr-FR" sz="2800" b="1" dirty="0"/>
              <a:t> (2678</a:t>
            </a:r>
            <a:r>
              <a:rPr lang="fr-FR" sz="2800" b="1" cap="none" dirty="0"/>
              <a:t>m</a:t>
            </a:r>
            <a:r>
              <a:rPr lang="fr-FR" sz="2800" b="1" dirty="0"/>
              <a:t>)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12</a:t>
            </a:fld>
            <a:endParaRPr lang="fr-FR" dirty="0"/>
          </a:p>
        </p:txBody>
      </p:sp>
      <p:pic>
        <p:nvPicPr>
          <p:cNvPr id="10" name="Picture 2" descr="C:\Users\EXF354\Documents\Work area\Advisory Groups\2014 10 01 RAG Rotterdam\Tunnel d'Arzvil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6" y="1124744"/>
            <a:ext cx="69056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647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dirty="0" err="1"/>
              <a:t>Arzviller</a:t>
            </a:r>
            <a:r>
              <a:rPr lang="fr-FR" sz="2800" b="1" dirty="0"/>
              <a:t> (2678</a:t>
            </a:r>
            <a:r>
              <a:rPr lang="fr-FR" sz="2800" b="1" cap="none" dirty="0"/>
              <a:t>m</a:t>
            </a:r>
            <a:r>
              <a:rPr lang="fr-FR" sz="2800" b="1" dirty="0"/>
              <a:t>)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13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0" y="1022012"/>
            <a:ext cx="3881159" cy="453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479" y="1061914"/>
            <a:ext cx="3840702" cy="458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necteur droit avec flèche 10"/>
          <p:cNvCxnSpPr/>
          <p:nvPr/>
        </p:nvCxnSpPr>
        <p:spPr bwMode="auto">
          <a:xfrm flipV="1">
            <a:off x="2627784" y="2082114"/>
            <a:ext cx="0" cy="30963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ZoneTexte 11"/>
          <p:cNvSpPr txBox="1"/>
          <p:nvPr/>
        </p:nvSpPr>
        <p:spPr>
          <a:xfrm>
            <a:off x="2651544" y="2852936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400 cm</a:t>
            </a:r>
          </a:p>
        </p:txBody>
      </p:sp>
      <p:cxnSp>
        <p:nvCxnSpPr>
          <p:cNvPr id="13" name="Connecteur droit avec flèche 12"/>
          <p:cNvCxnSpPr/>
          <p:nvPr/>
        </p:nvCxnSpPr>
        <p:spPr bwMode="auto">
          <a:xfrm flipV="1">
            <a:off x="6516216" y="1854349"/>
            <a:ext cx="0" cy="33336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ZoneTexte 13"/>
          <p:cNvSpPr txBox="1"/>
          <p:nvPr/>
        </p:nvSpPr>
        <p:spPr>
          <a:xfrm>
            <a:off x="6555148" y="2877970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427 cm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5545196"/>
            <a:ext cx="7715550" cy="953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On a floor that is 27cm above the rail head, semi-trailers of more than 373 cm cannot run through the tunnel</a:t>
            </a:r>
          </a:p>
        </p:txBody>
      </p:sp>
    </p:spTree>
    <p:extLst>
      <p:ext uri="{BB962C8B-B14F-4D97-AF65-F5344CB8AC3E}">
        <p14:creationId xmlns:p14="http://schemas.microsoft.com/office/powerpoint/2010/main" val="3835432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/>
              <a:t>Metz-Basel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14</a:t>
            </a:fld>
            <a:endParaRPr lang="fr-FR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424936" cy="252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67544" y="1124744"/>
            <a:ext cx="8229600" cy="474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 2" pitchFamily="18" charset="2"/>
              <a:buChar char="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 2" pitchFamily="18" charset="2"/>
              <a:buChar char="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¤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GB" sz="2000" kern="0" dirty="0"/>
          </a:p>
          <a:p>
            <a:endParaRPr lang="en-GB" sz="2000" kern="0" dirty="0"/>
          </a:p>
          <a:p>
            <a:endParaRPr lang="en-GB" sz="2000" kern="0" dirty="0"/>
          </a:p>
          <a:p>
            <a:endParaRPr lang="en-GB" sz="2000" kern="0" dirty="0"/>
          </a:p>
          <a:p>
            <a:pPr marL="0" indent="0">
              <a:buNone/>
            </a:pPr>
            <a:endParaRPr lang="en-GB" sz="2000" kern="0" dirty="0"/>
          </a:p>
          <a:p>
            <a:pPr marL="0" indent="0">
              <a:buNone/>
            </a:pPr>
            <a:r>
              <a:rPr lang="en-GB" sz="2000" kern="0" dirty="0"/>
              <a:t>Renewals of </a:t>
            </a:r>
            <a:r>
              <a:rPr lang="en-GB" sz="2000" kern="0" dirty="0" err="1"/>
              <a:t>Lutzelbourg</a:t>
            </a:r>
            <a:r>
              <a:rPr lang="en-GB" sz="2000" kern="0" dirty="0"/>
              <a:t> and </a:t>
            </a:r>
            <a:r>
              <a:rPr lang="en-GB" sz="2000" kern="0" dirty="0" err="1"/>
              <a:t>Hofmuhl</a:t>
            </a:r>
            <a:r>
              <a:rPr lang="en-GB" sz="2000" kern="0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kern="0" dirty="0"/>
              <a:t>in 2019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kern="0" dirty="0"/>
              <a:t>only a few tens of meters in each tunnel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kern="0" dirty="0"/>
              <a:t>therefore, for the time being, a loading gauge enhancement has not been considered</a:t>
            </a:r>
          </a:p>
        </p:txBody>
      </p:sp>
    </p:spTree>
    <p:extLst>
      <p:ext uri="{BB962C8B-B14F-4D97-AF65-F5344CB8AC3E}">
        <p14:creationId xmlns:p14="http://schemas.microsoft.com/office/powerpoint/2010/main" val="585299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dirty="0" err="1"/>
              <a:t>Hofmuhl</a:t>
            </a:r>
            <a:r>
              <a:rPr lang="fr-FR" sz="2800" b="1" dirty="0"/>
              <a:t> : 1 tunnel per </a:t>
            </a:r>
            <a:r>
              <a:rPr lang="fr-FR" sz="2800" b="1" dirty="0" err="1"/>
              <a:t>track</a:t>
            </a:r>
            <a:endParaRPr lang="fr-FR" sz="2800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15</a:t>
            </a:fld>
            <a:endParaRPr lang="fr-FR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6984776" cy="482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679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752" y="404815"/>
            <a:ext cx="8208712" cy="576261"/>
          </a:xfrm>
        </p:spPr>
        <p:txBody>
          <a:bodyPr>
            <a:normAutofit fontScale="90000"/>
          </a:bodyPr>
          <a:lstStyle/>
          <a:p>
            <a:r>
              <a:rPr lang="fr-FR" b="1" dirty="0" err="1"/>
              <a:t>Preliminary</a:t>
            </a:r>
            <a:r>
              <a:rPr lang="fr-FR" b="1" dirty="0"/>
              <a:t> </a:t>
            </a:r>
            <a:r>
              <a:rPr lang="fr-FR" b="1" dirty="0" err="1"/>
              <a:t>studies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12776"/>
            <a:ext cx="8496944" cy="482453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GB" sz="7200" dirty="0"/>
              <a:t>SNCF </a:t>
            </a:r>
            <a:r>
              <a:rPr lang="en-GB" sz="7200" dirty="0" err="1"/>
              <a:t>Réseau</a:t>
            </a:r>
            <a:r>
              <a:rPr lang="en-GB" sz="7200" dirty="0"/>
              <a:t> is currently performing preliminary studies for </a:t>
            </a:r>
          </a:p>
          <a:p>
            <a:pPr marL="457200" indent="-457200">
              <a:lnSpc>
                <a:spcPct val="120000"/>
              </a:lnSpc>
              <a:buFontTx/>
              <a:buChar char="-"/>
            </a:pPr>
            <a:r>
              <a:rPr lang="en-GB" sz="7200" dirty="0"/>
              <a:t>6 tunnels between Metz and the Swiss Border and</a:t>
            </a:r>
          </a:p>
          <a:p>
            <a:pPr marL="457200" indent="-457200">
              <a:lnSpc>
                <a:spcPct val="120000"/>
              </a:lnSpc>
              <a:buFontTx/>
              <a:buChar char="-"/>
            </a:pPr>
            <a:r>
              <a:rPr lang="en-GB" sz="7200" dirty="0"/>
              <a:t>3 tunnels between Calais and </a:t>
            </a:r>
            <a:r>
              <a:rPr lang="en-GB" sz="7200" dirty="0" err="1"/>
              <a:t>Thionville</a:t>
            </a:r>
            <a:r>
              <a:rPr lang="en-GB" sz="7200" dirty="0"/>
              <a:t> (</a:t>
            </a:r>
            <a:r>
              <a:rPr lang="en-GB" sz="7200" dirty="0" err="1"/>
              <a:t>Liart</a:t>
            </a:r>
            <a:r>
              <a:rPr lang="en-GB" sz="7200" dirty="0"/>
              <a:t>, Mercy and </a:t>
            </a:r>
            <a:r>
              <a:rPr lang="en-GB" sz="7200" dirty="0" err="1"/>
              <a:t>Fontoy</a:t>
            </a:r>
            <a:r>
              <a:rPr lang="en-GB" sz="7200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endParaRPr lang="en-GB" sz="72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7200" dirty="0"/>
              <a:t>The preliminary studies include for each tunnel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Data collection (geometric measurements)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Review of the tunnel archives (data, historical works, condition of the structure...)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Comparative Study of loading gauge enhancements: GB1, GB1 + AFM427, AFG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Definition of technical solutions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Compatibility with the condition of the tunnel and renewal works possibly foreseen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Explanatory note of the technical choices with work conditions, risks and constraints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Estimated costs and completion dates of work for each loading gauge standard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Estimated total amount of each transaction on the basis of ratios derived from similar operation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600" dirty="0"/>
              <a:t>Summary table of solutions, costs and </a:t>
            </a:r>
            <a:r>
              <a:rPr lang="fr-FR" sz="5600" dirty="0"/>
              <a:t>timing</a:t>
            </a:r>
          </a:p>
          <a:p>
            <a:pPr marL="0" lvl="3" indent="0">
              <a:spcAft>
                <a:spcPts val="500"/>
              </a:spcAft>
              <a:buClrTx/>
              <a:buSzTx/>
              <a:buNone/>
            </a:pPr>
            <a:endParaRPr lang="fr-FR" sz="5600" dirty="0"/>
          </a:p>
          <a:p>
            <a:pPr marL="0" indent="0">
              <a:buNone/>
            </a:pPr>
            <a:endParaRPr lang="fr-FR" sz="56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7038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/>
              <a:t>Conclusion about </a:t>
            </a:r>
            <a:r>
              <a:rPr lang="fr-FR" sz="2800" b="1" dirty="0" err="1"/>
              <a:t>studies</a:t>
            </a:r>
            <a:r>
              <a:rPr lang="fr-FR" sz="2800" b="1" dirty="0"/>
              <a:t> in France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Between Calais and the Swiss border, 13 tunnels do not comply with the 427cm standard</a:t>
            </a:r>
          </a:p>
          <a:p>
            <a:pPr marL="0" indent="0">
              <a:buNone/>
            </a:pPr>
            <a:endParaRPr lang="en-GB" sz="1800" dirty="0"/>
          </a:p>
          <a:p>
            <a:pPr marL="285750" indent="-285750">
              <a:buFontTx/>
              <a:buChar char="-"/>
            </a:pPr>
            <a:r>
              <a:rPr lang="en-GB" sz="1800" dirty="0"/>
              <a:t>For 4 tunnels, SNCF </a:t>
            </a:r>
            <a:r>
              <a:rPr lang="en-GB" sz="1800" dirty="0" err="1"/>
              <a:t>Réseau</a:t>
            </a:r>
            <a:r>
              <a:rPr lang="en-GB" sz="1800" dirty="0"/>
              <a:t> was able to combine loading gauge studies with renewal studies</a:t>
            </a:r>
          </a:p>
          <a:p>
            <a:pPr marL="501750" lvl="3" indent="-285750">
              <a:buFont typeface="Wingdings" panose="05000000000000000000" pitchFamily="2" charset="2"/>
              <a:buChar char="Ø"/>
            </a:pPr>
            <a:r>
              <a:rPr lang="en-GB" sz="1700" dirty="0"/>
              <a:t>Works will be done in the next five years</a:t>
            </a:r>
          </a:p>
          <a:p>
            <a:pPr lvl="3" indent="0">
              <a:buNone/>
            </a:pPr>
            <a:endParaRPr lang="en-GB" sz="1700" dirty="0"/>
          </a:p>
          <a:p>
            <a:pPr marL="285750" indent="-285750">
              <a:buFontTx/>
              <a:buChar char="-"/>
            </a:pPr>
            <a:r>
              <a:rPr lang="en-GB" sz="1800" dirty="0"/>
              <a:t>For the remaining 9 tunnels, preliminary studies are currently underway</a:t>
            </a:r>
          </a:p>
          <a:p>
            <a:pPr marL="501750" lvl="3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GB" sz="1700" dirty="0"/>
              <a:t>Decision to do the works will depend on the results of the studies and the possibility to combine these works with renewal works</a:t>
            </a:r>
          </a:p>
          <a:p>
            <a:pPr marL="501750" lvl="3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endParaRPr lang="fr-FR" sz="1700" dirty="0"/>
          </a:p>
          <a:p>
            <a:pPr marL="285750" lvl="3" indent="-285750">
              <a:spcAft>
                <a:spcPts val="500"/>
              </a:spcAft>
              <a:buClrTx/>
              <a:buSzTx/>
              <a:buFontTx/>
              <a:buChar char="-"/>
            </a:pPr>
            <a:endParaRPr lang="fr-FR" sz="1700" dirty="0"/>
          </a:p>
          <a:p>
            <a:pPr marL="285750" indent="-285750">
              <a:buFontTx/>
              <a:buChar char="-"/>
            </a:pPr>
            <a:endParaRPr lang="fr-FR" sz="1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8210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/>
              <a:t>Combining renewals and loading gauge enhancement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412776"/>
            <a:ext cx="8064499" cy="4248472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rgbClr val="747678"/>
                </a:solidFill>
              </a:rPr>
              <a:t>There is a real interest in mutualising civil works to be done for gauge enhancement and for tunnel maintenance (renewals)</a:t>
            </a:r>
          </a:p>
          <a:p>
            <a:endParaRPr lang="en-GB" sz="1600" dirty="0">
              <a:solidFill>
                <a:srgbClr val="747678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1600" dirty="0"/>
              <a:t>Works duration is marginally increased</a:t>
            </a:r>
          </a:p>
          <a:p>
            <a:pPr marL="285750" indent="-285750">
              <a:buFontTx/>
              <a:buChar char="-"/>
            </a:pPr>
            <a:r>
              <a:rPr lang="en-GB" sz="1600" dirty="0"/>
              <a:t>Total impact on railway traffic is minimised</a:t>
            </a:r>
          </a:p>
          <a:p>
            <a:pPr marL="285750" indent="-285750">
              <a:buFontTx/>
              <a:buChar char="-"/>
            </a:pPr>
            <a:r>
              <a:rPr lang="en-GB" sz="1600" dirty="0"/>
              <a:t>Total costs are minimised </a:t>
            </a:r>
          </a:p>
          <a:p>
            <a:pPr marL="285750" indent="-285750">
              <a:buFontTx/>
              <a:buChar char="-"/>
            </a:pPr>
            <a:endParaRPr lang="en-GB" sz="1600" dirty="0"/>
          </a:p>
          <a:p>
            <a:r>
              <a:rPr lang="en-GB" sz="1600" dirty="0">
                <a:solidFill>
                  <a:srgbClr val="747678"/>
                </a:solidFill>
              </a:rPr>
              <a:t>This is also true for studies as they are similar in terms of soundings, plans, structure analysis, diagnostic visits.  BUT :</a:t>
            </a:r>
          </a:p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GB" sz="1600" dirty="0"/>
              <a:t>Because gauge enhancement involves the whole of the tunnel structure instead of specific areas to be renewed. Then the combined studies costs are higher than those involved for maintenance only</a:t>
            </a:r>
          </a:p>
          <a:p>
            <a:pPr algn="ctr"/>
            <a:r>
              <a:rPr lang="fr-FR" sz="1600" dirty="0">
                <a:solidFill>
                  <a:srgbClr val="747678"/>
                </a:solidFill>
              </a:rPr>
              <a:t>=&gt; </a:t>
            </a:r>
            <a:r>
              <a:rPr lang="fr-FR" sz="1600" dirty="0" err="1">
                <a:solidFill>
                  <a:srgbClr val="747678"/>
                </a:solidFill>
              </a:rPr>
              <a:t>Costs</a:t>
            </a:r>
            <a:r>
              <a:rPr lang="fr-FR" sz="1600" dirty="0">
                <a:solidFill>
                  <a:srgbClr val="747678"/>
                </a:solidFill>
              </a:rPr>
              <a:t> (GE+M) </a:t>
            </a:r>
            <a:r>
              <a:rPr lang="en-GB" sz="1600" dirty="0">
                <a:solidFill>
                  <a:srgbClr val="747678"/>
                </a:solidFill>
              </a:rPr>
              <a:t>≈</a:t>
            </a:r>
            <a:r>
              <a:rPr lang="fr-FR" sz="1600" dirty="0">
                <a:solidFill>
                  <a:srgbClr val="747678"/>
                </a:solidFill>
              </a:rPr>
              <a:t> </a:t>
            </a:r>
            <a:r>
              <a:rPr lang="fr-FR" sz="1600" dirty="0" err="1">
                <a:solidFill>
                  <a:srgbClr val="747678"/>
                </a:solidFill>
              </a:rPr>
              <a:t>Costs</a:t>
            </a:r>
            <a:r>
              <a:rPr lang="fr-FR" sz="1600" dirty="0">
                <a:solidFill>
                  <a:srgbClr val="747678"/>
                </a:solidFill>
              </a:rPr>
              <a:t> (GE) &gt; </a:t>
            </a:r>
            <a:r>
              <a:rPr lang="fr-FR" sz="1600" dirty="0" err="1">
                <a:solidFill>
                  <a:srgbClr val="747678"/>
                </a:solidFill>
              </a:rPr>
              <a:t>Costs</a:t>
            </a:r>
            <a:r>
              <a:rPr lang="fr-FR" sz="1600" dirty="0">
                <a:solidFill>
                  <a:srgbClr val="747678"/>
                </a:solidFill>
              </a:rPr>
              <a:t> (M)</a:t>
            </a:r>
          </a:p>
          <a:p>
            <a:endParaRPr lang="fr-FR" sz="1400" dirty="0">
              <a:solidFill>
                <a:srgbClr val="747678"/>
              </a:solidFill>
            </a:endParaRPr>
          </a:p>
          <a:p>
            <a:endParaRPr lang="en-GB" sz="1400" dirty="0"/>
          </a:p>
          <a:p>
            <a:endParaRPr lang="fr-FR" sz="1400" dirty="0">
              <a:solidFill>
                <a:srgbClr val="747678"/>
              </a:solidFill>
            </a:endParaRP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fld id="{733122C9-A0B9-462F-8757-0847AD287B63}" type="slidenum">
              <a:rPr lang="fr-FR" smtClean="0"/>
              <a:pPr>
                <a:lnSpc>
                  <a:spcPct val="114000"/>
                </a:lnSpc>
              </a:pPr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7187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380163"/>
            <a:ext cx="9144000" cy="288925"/>
          </a:xfrm>
          <a:noFill/>
        </p:spPr>
        <p:txBody>
          <a:bodyPr/>
          <a:lstStyle/>
          <a:p>
            <a:fld id="{EF38379A-6930-44E2-B18E-6C8C646A1A01}" type="slidenum">
              <a:rPr lang="en-US" smtClean="0"/>
              <a:pPr/>
              <a:t>19</a:t>
            </a:fld>
            <a:r>
              <a:rPr lang="en-US"/>
              <a:t>/20</a:t>
            </a: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0" y="6380163"/>
            <a:ext cx="9144000" cy="2889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DA855B4D-CF9B-4A5F-B848-274713ACE37A}" type="slidenum">
              <a:rPr lang="en-US" sz="900">
                <a:solidFill>
                  <a:srgbClr val="009EDF"/>
                </a:solidFill>
                <a:latin typeface="+mn-lt"/>
              </a:rPr>
              <a:pPr algn="ctr">
                <a:defRPr/>
              </a:pPr>
              <a:t>19</a:t>
            </a:fld>
            <a:r>
              <a:rPr lang="en-US" sz="900">
                <a:solidFill>
                  <a:srgbClr val="009EDF"/>
                </a:solidFill>
                <a:latin typeface="+mn-lt"/>
              </a:rPr>
              <a:t>/23</a:t>
            </a:r>
          </a:p>
        </p:txBody>
      </p:sp>
      <p:pic>
        <p:nvPicPr>
          <p:cNvPr id="614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-117" b="70592"/>
          <a:stretch>
            <a:fillRect/>
          </a:stretch>
        </p:blipFill>
        <p:spPr>
          <a:xfrm>
            <a:off x="-11113" y="0"/>
            <a:ext cx="9155113" cy="6858000"/>
          </a:xfrm>
        </p:spPr>
      </p:pic>
      <p:sp>
        <p:nvSpPr>
          <p:cNvPr id="614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777875"/>
          </a:xfrm>
        </p:spPr>
        <p:txBody>
          <a:bodyPr/>
          <a:lstStyle/>
          <a:p>
            <a:pPr eaLnBrk="1" hangingPunct="1"/>
            <a:r>
              <a:rPr lang="fr-CH" dirty="0">
                <a:solidFill>
                  <a:schemeClr val="bg1"/>
                </a:solidFill>
              </a:rPr>
              <a:t>Agenda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65929" name="Freeform 9"/>
          <p:cNvSpPr>
            <a:spLocks/>
          </p:cNvSpPr>
          <p:nvPr/>
        </p:nvSpPr>
        <p:spPr bwMode="auto">
          <a:xfrm>
            <a:off x="423638" y="2443088"/>
            <a:ext cx="6375400" cy="1052512"/>
          </a:xfrm>
          <a:custGeom>
            <a:avLst/>
            <a:gdLst>
              <a:gd name="T0" fmla="*/ 2147483647 w 3052"/>
              <a:gd name="T1" fmla="*/ 2147483647 h 663"/>
              <a:gd name="T2" fmla="*/ 2147483647 w 3052"/>
              <a:gd name="T3" fmla="*/ 2147483647 h 663"/>
              <a:gd name="T4" fmla="*/ 2147483647 w 3052"/>
              <a:gd name="T5" fmla="*/ 2147483647 h 663"/>
              <a:gd name="T6" fmla="*/ 2147483647 w 3052"/>
              <a:gd name="T7" fmla="*/ 2147483647 h 663"/>
              <a:gd name="T8" fmla="*/ 2147483647 w 3052"/>
              <a:gd name="T9" fmla="*/ 2147483647 h 6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52"/>
              <a:gd name="T16" fmla="*/ 0 h 663"/>
              <a:gd name="T17" fmla="*/ 3052 w 3052"/>
              <a:gd name="T18" fmla="*/ 663 h 6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52" h="663">
                <a:moveTo>
                  <a:pt x="2635" y="7"/>
                </a:moveTo>
                <a:cubicBezTo>
                  <a:pt x="3052" y="0"/>
                  <a:pt x="2902" y="604"/>
                  <a:pt x="2441" y="619"/>
                </a:cubicBezTo>
                <a:cubicBezTo>
                  <a:pt x="1980" y="634"/>
                  <a:pt x="345" y="663"/>
                  <a:pt x="151" y="598"/>
                </a:cubicBezTo>
                <a:cubicBezTo>
                  <a:pt x="0" y="476"/>
                  <a:pt x="295" y="159"/>
                  <a:pt x="511" y="130"/>
                </a:cubicBezTo>
                <a:cubicBezTo>
                  <a:pt x="727" y="101"/>
                  <a:pt x="2218" y="14"/>
                  <a:pt x="2635" y="7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Rectangle 5"/>
          <p:cNvSpPr txBox="1">
            <a:spLocks noChangeArrowheads="1"/>
          </p:cNvSpPr>
          <p:nvPr/>
        </p:nvSpPr>
        <p:spPr bwMode="auto">
          <a:xfrm>
            <a:off x="1042988" y="1643063"/>
            <a:ext cx="7743825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France</a:t>
            </a:r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Luxembourg</a:t>
            </a:r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</a:t>
            </a:r>
            <a:r>
              <a:rPr lang="fr-BE" sz="2000" dirty="0" err="1"/>
              <a:t>Switzerland</a:t>
            </a: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>
              <a:buClr>
                <a:schemeClr val="tx2"/>
              </a:buClr>
            </a:pP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143781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10162 L 8.33333E-7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b="1" dirty="0" err="1">
                <a:ea typeface="ＭＳ Ｐゴシック" pitchFamily="34" charset="-128"/>
              </a:rPr>
              <a:t>Studies</a:t>
            </a:r>
            <a:r>
              <a:rPr lang="fr-FR" altLang="fr-FR" b="1" dirty="0">
                <a:ea typeface="ＭＳ Ｐゴシック" pitchFamily="34" charset="-128"/>
              </a:rPr>
              <a:t> </a:t>
            </a:r>
            <a:r>
              <a:rPr lang="fr-FR" altLang="fr-FR" b="1" dirty="0" err="1">
                <a:ea typeface="ＭＳ Ｐゴシック" pitchFamily="34" charset="-128"/>
              </a:rPr>
              <a:t>launched</a:t>
            </a:r>
            <a:r>
              <a:rPr lang="fr-FR" altLang="fr-FR" b="1" dirty="0">
                <a:ea typeface="ＭＳ Ｐゴシック" pitchFamily="34" charset="-128"/>
              </a:rPr>
              <a:t> in Luxembourg</a:t>
            </a:r>
            <a:endParaRPr lang="en-US" altLang="fr-FR" b="1" dirty="0">
              <a:ea typeface="ＭＳ Ｐゴシック" pitchFamily="34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569" y="1900369"/>
            <a:ext cx="6398291" cy="302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5562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b="1" dirty="0" err="1">
                <a:ea typeface="ＭＳ Ｐゴシック" pitchFamily="34" charset="-128"/>
              </a:rPr>
              <a:t>Studies</a:t>
            </a:r>
            <a:r>
              <a:rPr lang="fr-FR" altLang="fr-FR" b="1" dirty="0">
                <a:ea typeface="ＭＳ Ｐゴシック" pitchFamily="34" charset="-128"/>
              </a:rPr>
              <a:t> </a:t>
            </a:r>
            <a:r>
              <a:rPr lang="fr-FR" altLang="fr-FR" b="1" dirty="0" err="1">
                <a:ea typeface="ＭＳ Ｐゴシック" pitchFamily="34" charset="-128"/>
              </a:rPr>
              <a:t>launched</a:t>
            </a:r>
            <a:r>
              <a:rPr lang="fr-FR" altLang="fr-FR" b="1" dirty="0">
                <a:ea typeface="ＭＳ Ｐゴシック" pitchFamily="34" charset="-128"/>
              </a:rPr>
              <a:t> in Luxembourg</a:t>
            </a:r>
            <a:endParaRPr lang="en-US" altLang="fr-FR" b="1" dirty="0">
              <a:ea typeface="ＭＳ Ｐゴシック" pitchFamily="34" charset="-128"/>
            </a:endParaRP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39752" y="1305469"/>
            <a:ext cx="8064499" cy="3995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 2" pitchFamily="18" charset="2"/>
              <a:buChar char="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 2" pitchFamily="18" charset="2"/>
              <a:buChar char="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¤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EDF"/>
              </a:buClr>
              <a:buSzPct val="80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altLang="fr-FR" sz="2000" dirty="0">
              <a:ea typeface="ＭＳ Ｐゴシック" pitchFamily="34" charset="-128"/>
            </a:endParaRPr>
          </a:p>
          <a:p>
            <a:r>
              <a:rPr lang="en-GB" altLang="fr-FR" sz="2000" dirty="0">
                <a:ea typeface="ＭＳ Ｐゴシック" pitchFamily="34" charset="-128"/>
              </a:rPr>
              <a:t>In 2013 and 1</a:t>
            </a:r>
            <a:r>
              <a:rPr lang="en-GB" altLang="fr-FR" sz="2000" baseline="30000" dirty="0">
                <a:ea typeface="ＭＳ Ｐゴシック" pitchFamily="34" charset="-128"/>
              </a:rPr>
              <a:t>st</a:t>
            </a:r>
            <a:r>
              <a:rPr lang="en-GB" altLang="fr-FR" sz="2000" dirty="0">
                <a:ea typeface="ＭＳ Ｐゴシック" pitchFamily="34" charset="-128"/>
              </a:rPr>
              <a:t> half of 2014, three measuring campaigns have been done</a:t>
            </a:r>
          </a:p>
          <a:p>
            <a:endParaRPr lang="en-GB" altLang="fr-FR" sz="2000" dirty="0">
              <a:ea typeface="ＭＳ Ｐゴシック" pitchFamily="34" charset="-128"/>
            </a:endParaRPr>
          </a:p>
          <a:p>
            <a:r>
              <a:rPr lang="en-GB" altLang="fr-FR" sz="2000" dirty="0">
                <a:ea typeface="ＭＳ Ｐゴシック" pitchFamily="34" charset="-128"/>
              </a:rPr>
              <a:t>The measurement data have been processed and the report sent by the contractor</a:t>
            </a:r>
          </a:p>
          <a:p>
            <a:endParaRPr lang="en-GB" altLang="fr-FR" sz="2000" dirty="0">
              <a:ea typeface="ＭＳ Ｐゴシック" pitchFamily="34" charset="-128"/>
            </a:endParaRPr>
          </a:p>
          <a:p>
            <a:r>
              <a:rPr lang="en-GB" altLang="fr-FR" sz="2000" dirty="0">
                <a:ea typeface="ＭＳ Ｐゴシック" pitchFamily="34" charset="-128"/>
              </a:rPr>
              <a:t>The measurement data are being analysed in order to evaluate the works to be done</a:t>
            </a:r>
          </a:p>
          <a:p>
            <a:endParaRPr lang="en-GB" altLang="fr-FR" sz="2000" dirty="0">
              <a:ea typeface="ＭＳ Ｐゴシック" pitchFamily="34" charset="-128"/>
            </a:endParaRPr>
          </a:p>
          <a:p>
            <a:r>
              <a:rPr lang="en-GB" altLang="fr-FR" sz="2000" dirty="0">
                <a:ea typeface="ＭＳ Ｐゴシック" pitchFamily="34" charset="-128"/>
              </a:rPr>
              <a:t>The study including the cost evaluation of the works will be finished by the end of 2015</a:t>
            </a:r>
          </a:p>
          <a:p>
            <a:pPr>
              <a:buFont typeface="Wingdings" pitchFamily="2" charset="2"/>
              <a:buNone/>
            </a:pPr>
            <a:endParaRPr lang="en-US" altLang="fr-FR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9180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380163"/>
            <a:ext cx="9144000" cy="288925"/>
          </a:xfrm>
          <a:noFill/>
        </p:spPr>
        <p:txBody>
          <a:bodyPr/>
          <a:lstStyle/>
          <a:p>
            <a:fld id="{EF38379A-6930-44E2-B18E-6C8C646A1A01}" type="slidenum">
              <a:rPr lang="en-US" smtClean="0"/>
              <a:pPr/>
              <a:t>22</a:t>
            </a:fld>
            <a:r>
              <a:rPr lang="en-US"/>
              <a:t>/20</a:t>
            </a:r>
          </a:p>
        </p:txBody>
      </p:sp>
      <p:sp>
        <p:nvSpPr>
          <p:cNvPr id="9" name="Slide Number Placeholder 4"/>
          <p:cNvSpPr txBox="1">
            <a:spLocks noGrp="1"/>
          </p:cNvSpPr>
          <p:nvPr/>
        </p:nvSpPr>
        <p:spPr bwMode="auto">
          <a:xfrm>
            <a:off x="0" y="6380163"/>
            <a:ext cx="9144000" cy="2889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DA855B4D-CF9B-4A5F-B848-274713ACE37A}" type="slidenum">
              <a:rPr lang="en-US" sz="900">
                <a:solidFill>
                  <a:srgbClr val="009EDF"/>
                </a:solidFill>
                <a:latin typeface="+mn-lt"/>
              </a:rPr>
              <a:pPr algn="ctr">
                <a:defRPr/>
              </a:pPr>
              <a:t>22</a:t>
            </a:fld>
            <a:r>
              <a:rPr lang="en-US" sz="900">
                <a:solidFill>
                  <a:srgbClr val="009EDF"/>
                </a:solidFill>
                <a:latin typeface="+mn-lt"/>
              </a:rPr>
              <a:t>/23</a:t>
            </a:r>
          </a:p>
        </p:txBody>
      </p:sp>
      <p:pic>
        <p:nvPicPr>
          <p:cNvPr id="614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-117" b="70592"/>
          <a:stretch>
            <a:fillRect/>
          </a:stretch>
        </p:blipFill>
        <p:spPr>
          <a:xfrm>
            <a:off x="-11113" y="0"/>
            <a:ext cx="9155113" cy="6858000"/>
          </a:xfrm>
        </p:spPr>
      </p:pic>
      <p:sp>
        <p:nvSpPr>
          <p:cNvPr id="614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777875"/>
          </a:xfrm>
        </p:spPr>
        <p:txBody>
          <a:bodyPr/>
          <a:lstStyle/>
          <a:p>
            <a:pPr eaLnBrk="1" hangingPunct="1"/>
            <a:r>
              <a:rPr lang="fr-CH" dirty="0">
                <a:solidFill>
                  <a:schemeClr val="bg1"/>
                </a:solidFill>
              </a:rPr>
              <a:t>Agenda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65929" name="Freeform 9"/>
          <p:cNvSpPr>
            <a:spLocks/>
          </p:cNvSpPr>
          <p:nvPr/>
        </p:nvSpPr>
        <p:spPr bwMode="auto">
          <a:xfrm>
            <a:off x="423638" y="3471337"/>
            <a:ext cx="6375400" cy="1052512"/>
          </a:xfrm>
          <a:custGeom>
            <a:avLst/>
            <a:gdLst>
              <a:gd name="T0" fmla="*/ 2147483647 w 3052"/>
              <a:gd name="T1" fmla="*/ 2147483647 h 663"/>
              <a:gd name="T2" fmla="*/ 2147483647 w 3052"/>
              <a:gd name="T3" fmla="*/ 2147483647 h 663"/>
              <a:gd name="T4" fmla="*/ 2147483647 w 3052"/>
              <a:gd name="T5" fmla="*/ 2147483647 h 663"/>
              <a:gd name="T6" fmla="*/ 2147483647 w 3052"/>
              <a:gd name="T7" fmla="*/ 2147483647 h 663"/>
              <a:gd name="T8" fmla="*/ 2147483647 w 3052"/>
              <a:gd name="T9" fmla="*/ 2147483647 h 6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52"/>
              <a:gd name="T16" fmla="*/ 0 h 663"/>
              <a:gd name="T17" fmla="*/ 3052 w 3052"/>
              <a:gd name="T18" fmla="*/ 663 h 6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52" h="663">
                <a:moveTo>
                  <a:pt x="2635" y="7"/>
                </a:moveTo>
                <a:cubicBezTo>
                  <a:pt x="3052" y="0"/>
                  <a:pt x="2902" y="604"/>
                  <a:pt x="2441" y="619"/>
                </a:cubicBezTo>
                <a:cubicBezTo>
                  <a:pt x="1980" y="634"/>
                  <a:pt x="345" y="663"/>
                  <a:pt x="151" y="598"/>
                </a:cubicBezTo>
                <a:cubicBezTo>
                  <a:pt x="0" y="476"/>
                  <a:pt x="295" y="159"/>
                  <a:pt x="511" y="130"/>
                </a:cubicBezTo>
                <a:cubicBezTo>
                  <a:pt x="727" y="101"/>
                  <a:pt x="2218" y="14"/>
                  <a:pt x="2635" y="7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Rectangle 5"/>
          <p:cNvSpPr txBox="1">
            <a:spLocks noChangeArrowheads="1"/>
          </p:cNvSpPr>
          <p:nvPr/>
        </p:nvSpPr>
        <p:spPr bwMode="auto">
          <a:xfrm>
            <a:off x="1042988" y="1643063"/>
            <a:ext cx="7743825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France</a:t>
            </a:r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Luxembourg</a:t>
            </a:r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fr-BE" sz="2000" dirty="0" err="1"/>
              <a:t>Studies</a:t>
            </a:r>
            <a:r>
              <a:rPr lang="fr-BE" sz="2000" dirty="0"/>
              <a:t> in </a:t>
            </a:r>
            <a:r>
              <a:rPr lang="fr-BE" sz="2000" dirty="0" err="1"/>
              <a:t>Switzerland</a:t>
            </a:r>
            <a:endParaRPr lang="fr-BE" sz="2000" dirty="0"/>
          </a:p>
          <a:p>
            <a:pPr marL="457200" indent="-457200" algn="l">
              <a:buClr>
                <a:schemeClr val="tx2"/>
              </a:buClr>
            </a:pPr>
            <a:endParaRPr lang="fr-BE" sz="2000" dirty="0"/>
          </a:p>
          <a:p>
            <a:pPr marL="457200" indent="-457200" algn="l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>
              <a:buClr>
                <a:schemeClr val="tx2"/>
              </a:buClr>
              <a:buFont typeface="Wingdings" pitchFamily="2" charset="2"/>
              <a:buAutoNum type="arabicPeriod"/>
            </a:pPr>
            <a:endParaRPr lang="fr-BE" sz="2000" dirty="0"/>
          </a:p>
          <a:p>
            <a:pPr marL="457200" indent="-457200">
              <a:buClr>
                <a:schemeClr val="tx2"/>
              </a:buClr>
            </a:pP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90227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10162 L 8.33333E-7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2" y="404815"/>
            <a:ext cx="8064499" cy="576261"/>
          </a:xfrm>
        </p:spPr>
        <p:txBody>
          <a:bodyPr>
            <a:normAutofit fontScale="90000"/>
          </a:bodyPr>
          <a:lstStyle/>
          <a:p>
            <a:r>
              <a:rPr lang="de-CH" sz="3100" b="1" dirty="0" err="1"/>
              <a:t>Switzerland</a:t>
            </a:r>
            <a:r>
              <a:rPr lang="de-CH" sz="3100" b="1" dirty="0"/>
              <a:t>: 4-metre </a:t>
            </a:r>
            <a:r>
              <a:rPr lang="de-CH" sz="3100" b="1" dirty="0" err="1"/>
              <a:t>corridor</a:t>
            </a:r>
            <a:br>
              <a:rPr lang="de-CH" b="1" dirty="0"/>
            </a:br>
            <a:endParaRPr lang="de-CH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6"/>
          </p:nvPr>
        </p:nvSpPr>
        <p:spPr>
          <a:xfrm>
            <a:off x="179388" y="6561139"/>
            <a:ext cx="360362" cy="216000"/>
          </a:xfrm>
        </p:spPr>
        <p:txBody>
          <a:bodyPr/>
          <a:lstStyle/>
          <a:p>
            <a:fld id="{5E115662-413A-4888-B9BC-797CDE14544F}" type="slidenum">
              <a:rPr lang="de-CH" noProof="0" smtClean="0"/>
              <a:t>23</a:t>
            </a:fld>
            <a:endParaRPr lang="de-CH" noProof="0" dirty="0"/>
          </a:p>
        </p:txBody>
      </p:sp>
      <p:pic>
        <p:nvPicPr>
          <p:cNvPr id="6" name="Picture 2" descr="http://www.sbb.ch/content/sbb/en/desktop/sbb-konzern/ueber-die-sbb/projekte/nationale-und-ueberregionale-projekte/4-meter-korridor/_jcr_content/contentPar/completeimage/image.spooler.completeimage.553.jpg/13775228594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5976664" cy="208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323528" y="3356992"/>
            <a:ext cx="8568952" cy="309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/>
              <a:t>In order to increase the volume of transalpine freight carried by rail rather than road, SBB will (on behalf of the federal government) upgrade the Gotthard route to a 4-metre corridor by 2020. This allows semitrailers with a 4-metre headroom to be carried.</a:t>
            </a:r>
          </a:p>
          <a:p>
            <a:pPr algn="l">
              <a:lnSpc>
                <a:spcPct val="100000"/>
              </a:lnSpc>
            </a:pPr>
            <a:r>
              <a:rPr lang="en-US" sz="1600" dirty="0"/>
              <a:t>The project, estimated to cost CHF 940M, is an important component of Switzerland's transport policy. In order to create a 4-metre corridor along the entire length of the Gotthard route, some 20 tunnels need to be enlarged and 150 alterations made to platforms, traction current systems, </a:t>
            </a:r>
            <a:r>
              <a:rPr lang="en-US" sz="1600" dirty="0" err="1"/>
              <a:t>signalling</a:t>
            </a:r>
            <a:r>
              <a:rPr lang="en-US" sz="1600" dirty="0"/>
              <a:t> installations and overpasses. In order for the 4-metre corridor to achieve its full potential, sections of lines in Italy will also be upgraded to a 4-metre target. To upgrade the feeder routes in Italy, the Swiss parliament also approved a loan of CHF 230M. </a:t>
            </a:r>
          </a:p>
        </p:txBody>
      </p:sp>
    </p:spTree>
    <p:extLst>
      <p:ext uri="{BB962C8B-B14F-4D97-AF65-F5344CB8AC3E}">
        <p14:creationId xmlns:p14="http://schemas.microsoft.com/office/powerpoint/2010/main" val="2258968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16832"/>
            <a:ext cx="499936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5032"/>
            <a:ext cx="4968552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87153"/>
            <a:ext cx="6944618" cy="170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790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3659681" cy="777875"/>
          </a:xfrm>
        </p:spPr>
        <p:txBody>
          <a:bodyPr/>
          <a:lstStyle/>
          <a:p>
            <a:pPr algn="ctr"/>
            <a:r>
              <a:rPr lang="fr-FR" sz="2800" b="1" dirty="0" err="1"/>
              <a:t>Switzerland</a:t>
            </a:r>
            <a:endParaRPr lang="fr-FR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680" y="-26506"/>
            <a:ext cx="5484319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Ellipse 4"/>
          <p:cNvSpPr/>
          <p:nvPr/>
        </p:nvSpPr>
        <p:spPr bwMode="auto">
          <a:xfrm>
            <a:off x="7452320" y="2276872"/>
            <a:ext cx="360040" cy="288032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860032" y="3645024"/>
            <a:ext cx="144016" cy="360040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5980261" y="1236861"/>
            <a:ext cx="20882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0" y="1340768"/>
            <a:ext cx="3659681" cy="4741862"/>
          </a:xfrm>
        </p:spPr>
        <p:txBody>
          <a:bodyPr anchor="ctr"/>
          <a:lstStyle/>
          <a:p>
            <a:pPr algn="ctr"/>
            <a:r>
              <a:rPr lang="en-GB" sz="2200" dirty="0"/>
              <a:t>The Swiss loading gauge enhancement program for the North – South route is very ambitious (see chart)</a:t>
            </a:r>
          </a:p>
          <a:p>
            <a:pPr marL="0" indent="0" algn="ctr"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934530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42" y="620688"/>
            <a:ext cx="8761038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2" y="404815"/>
            <a:ext cx="8064499" cy="576261"/>
          </a:xfrm>
        </p:spPr>
        <p:txBody>
          <a:bodyPr>
            <a:normAutofit fontScale="90000"/>
          </a:bodyPr>
          <a:lstStyle/>
          <a:p>
            <a:r>
              <a:rPr lang="de-CH" b="1" dirty="0"/>
              <a:t>  </a:t>
            </a:r>
            <a:r>
              <a:rPr lang="de-CH" sz="3100" b="1" dirty="0"/>
              <a:t>Basel area</a:t>
            </a:r>
            <a:br>
              <a:rPr lang="de-CH" sz="3100" b="1" dirty="0"/>
            </a:br>
            <a:endParaRPr lang="de-CH" sz="3100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6"/>
          </p:nvPr>
        </p:nvSpPr>
        <p:spPr>
          <a:xfrm>
            <a:off x="179388" y="6561139"/>
            <a:ext cx="360362" cy="216000"/>
          </a:xfrm>
        </p:spPr>
        <p:txBody>
          <a:bodyPr/>
          <a:lstStyle/>
          <a:p>
            <a:fld id="{5E115662-413A-4888-B9BC-797CDE14544F}" type="slidenum">
              <a:rPr lang="de-CH" noProof="0" smtClean="0"/>
              <a:t>26</a:t>
            </a:fld>
            <a:endParaRPr lang="de-CH" noProof="0"/>
          </a:p>
        </p:txBody>
      </p:sp>
      <p:sp>
        <p:nvSpPr>
          <p:cNvPr id="6" name="Rechteckige Legende 5"/>
          <p:cNvSpPr/>
          <p:nvPr/>
        </p:nvSpPr>
        <p:spPr>
          <a:xfrm>
            <a:off x="7092280" y="1628800"/>
            <a:ext cx="1609734" cy="936104"/>
          </a:xfrm>
          <a:prstGeom prst="wedgeRectCallout">
            <a:avLst>
              <a:gd name="adj1" fmla="val -101837"/>
              <a:gd name="adj2" fmla="val 150538"/>
            </a:avLst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 anchorCtr="0">
            <a:normAutofit fontScale="25000" lnSpcReduction="20000"/>
          </a:bodyPr>
          <a:lstStyle/>
          <a:p>
            <a:pPr algn="ctr"/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Kannenfeld 1001 m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6 x-cross</a:t>
            </a:r>
          </a:p>
        </p:txBody>
      </p:sp>
      <p:sp>
        <p:nvSpPr>
          <p:cNvPr id="8" name="Rechteckige Legende 7"/>
          <p:cNvSpPr/>
          <p:nvPr/>
        </p:nvSpPr>
        <p:spPr>
          <a:xfrm>
            <a:off x="6948264" y="3609020"/>
            <a:ext cx="1753750" cy="900100"/>
          </a:xfrm>
          <a:prstGeom prst="wedgeRectCallout">
            <a:avLst>
              <a:gd name="adj1" fmla="val -92972"/>
              <a:gd name="adj2" fmla="val 142075"/>
            </a:avLst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 anchorCtr="0">
            <a:normAutofit fontScale="25000" lnSpcReduction="20000"/>
          </a:bodyPr>
          <a:lstStyle/>
          <a:p>
            <a:pPr algn="ctr"/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Schützenmatt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286 m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4 x-cross</a:t>
            </a:r>
          </a:p>
        </p:txBody>
      </p:sp>
      <p:sp>
        <p:nvSpPr>
          <p:cNvPr id="9" name="Rechteckige Legende 8"/>
          <p:cNvSpPr/>
          <p:nvPr/>
        </p:nvSpPr>
        <p:spPr>
          <a:xfrm>
            <a:off x="3923928" y="1362066"/>
            <a:ext cx="1753750" cy="1778902"/>
          </a:xfrm>
          <a:prstGeom prst="wedgeRectCallout">
            <a:avLst>
              <a:gd name="adj1" fmla="val 22643"/>
              <a:gd name="adj2" fmla="val -48267"/>
            </a:avLst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 anchorCtr="0">
            <a:normAutofit fontScale="25000" lnSpcReduction="20000"/>
          </a:bodyPr>
          <a:lstStyle/>
          <a:p>
            <a:pPr algn="ctr"/>
            <a:r>
              <a:rPr lang="de-CH" sz="2000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Bs</a:t>
            </a: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SBB – 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 </a:t>
            </a:r>
            <a:r>
              <a:rPr lang="de-CH" sz="2000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border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5.28 km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18 </a:t>
            </a:r>
            <a:r>
              <a:rPr lang="de-CH" sz="2000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crossover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 tunnel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Renewal</a:t>
            </a: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2011</a:t>
            </a:r>
            <a:b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CH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P/C 45/364</a:t>
            </a:r>
          </a:p>
        </p:txBody>
      </p:sp>
    </p:spTree>
    <p:extLst>
      <p:ext uri="{BB962C8B-B14F-4D97-AF65-F5344CB8AC3E}">
        <p14:creationId xmlns:p14="http://schemas.microsoft.com/office/powerpoint/2010/main" val="2130430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dirty="0" err="1"/>
              <a:t>Switzerland</a:t>
            </a: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741862"/>
          </a:xfrm>
        </p:spPr>
        <p:txBody>
          <a:bodyPr/>
          <a:lstStyle/>
          <a:p>
            <a:r>
              <a:rPr lang="fr-FR" sz="2200" dirty="0"/>
              <a:t>In </a:t>
            </a:r>
            <a:r>
              <a:rPr lang="fr-FR" sz="2200" dirty="0" err="1"/>
              <a:t>Switzerland</a:t>
            </a:r>
            <a:r>
              <a:rPr lang="fr-FR" sz="2200" dirty="0"/>
              <a:t>, </a:t>
            </a:r>
            <a:r>
              <a:rPr lang="en-GB" sz="2200" dirty="0"/>
              <a:t>the upgrade of the </a:t>
            </a:r>
            <a:r>
              <a:rPr lang="en-GB" sz="2200" dirty="0" err="1"/>
              <a:t>Kannenfeld</a:t>
            </a:r>
            <a:r>
              <a:rPr lang="en-GB" sz="2200" dirty="0"/>
              <a:t> and </a:t>
            </a:r>
            <a:r>
              <a:rPr lang="en-GB" sz="2200" dirty="0" err="1"/>
              <a:t>Schützenmatt</a:t>
            </a:r>
            <a:r>
              <a:rPr lang="en-GB" sz="2200" dirty="0"/>
              <a:t> tunnels between Basel SBB and the French border could cost as much as 400 </a:t>
            </a:r>
            <a:r>
              <a:rPr lang="en-GB" sz="2200"/>
              <a:t>M€</a:t>
            </a: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r>
              <a:rPr lang="en-GB" sz="2200" dirty="0"/>
              <a:t>A “short life cycle renewal” was performed in 2011</a:t>
            </a:r>
          </a:p>
          <a:p>
            <a:endParaRPr lang="en-GB" sz="2200" dirty="0"/>
          </a:p>
          <a:p>
            <a:r>
              <a:rPr lang="en-GB" sz="2200" dirty="0"/>
              <a:t>It might be possible to consider loading gauge enhancement when the next renewal is performed (around 2026)</a:t>
            </a:r>
          </a:p>
          <a:p>
            <a:endParaRPr lang="en-GB" sz="2200" dirty="0"/>
          </a:p>
          <a:p>
            <a:r>
              <a:rPr lang="en-GB" sz="2200" dirty="0"/>
              <a:t>It is worth coordinating the Swiss and French projects at the ministry level</a:t>
            </a:r>
          </a:p>
          <a:p>
            <a:endParaRPr lang="en-GB" sz="2200" dirty="0"/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139792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0" y="6380163"/>
            <a:ext cx="9144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CCCEA42B-FC83-43B0-B8C9-B213C2B52809}" type="slidenum">
              <a:rPr lang="en-US" sz="900">
                <a:solidFill>
                  <a:srgbClr val="009EDF"/>
                </a:solidFill>
              </a:rPr>
              <a:pPr algn="ctr"/>
              <a:t>28</a:t>
            </a:fld>
            <a:r>
              <a:rPr lang="en-US" sz="900">
                <a:solidFill>
                  <a:srgbClr val="009EDF"/>
                </a:solidFill>
              </a:rPr>
              <a:t>/20</a:t>
            </a:r>
          </a:p>
        </p:txBody>
      </p:sp>
      <p:sp>
        <p:nvSpPr>
          <p:cNvPr id="12" name="Slide Number Placeholder 1"/>
          <p:cNvSpPr txBox="1">
            <a:spLocks noGrp="1"/>
          </p:cNvSpPr>
          <p:nvPr/>
        </p:nvSpPr>
        <p:spPr bwMode="auto">
          <a:xfrm>
            <a:off x="0" y="6380163"/>
            <a:ext cx="9144000" cy="2889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35BEB658-32CA-4256-B3F4-67BCEFC13808}" type="slidenum">
              <a:rPr lang="en-US" sz="900">
                <a:solidFill>
                  <a:srgbClr val="009EDF"/>
                </a:solidFill>
                <a:latin typeface="+mn-lt"/>
                <a:cs typeface="Arial" charset="0"/>
              </a:rPr>
              <a:pPr algn="ctr">
                <a:defRPr/>
              </a:pPr>
              <a:t>28</a:t>
            </a:fld>
            <a:r>
              <a:rPr lang="en-US" sz="900">
                <a:solidFill>
                  <a:srgbClr val="009EDF"/>
                </a:solidFill>
                <a:latin typeface="+mn-lt"/>
                <a:cs typeface="Arial" charset="0"/>
              </a:rPr>
              <a:t>/23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911" y="-16645"/>
            <a:ext cx="9217026" cy="694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Freeform 5"/>
          <p:cNvSpPr>
            <a:spLocks/>
          </p:cNvSpPr>
          <p:nvPr/>
        </p:nvSpPr>
        <p:spPr bwMode="auto">
          <a:xfrm>
            <a:off x="-36515" y="1125227"/>
            <a:ext cx="10657185" cy="5805264"/>
          </a:xfrm>
          <a:custGeom>
            <a:avLst/>
            <a:gdLst>
              <a:gd name="T0" fmla="*/ 2147483647 w 4537"/>
              <a:gd name="T1" fmla="*/ 2147483647 h 3053"/>
              <a:gd name="T2" fmla="*/ 2147483647 w 4537"/>
              <a:gd name="T3" fmla="*/ 2147483647 h 3053"/>
              <a:gd name="T4" fmla="*/ 2147483647 w 4537"/>
              <a:gd name="T5" fmla="*/ 2147483647 h 3053"/>
              <a:gd name="T6" fmla="*/ 0 w 4537"/>
              <a:gd name="T7" fmla="*/ 2147483647 h 3053"/>
              <a:gd name="T8" fmla="*/ 2147483647 w 4537"/>
              <a:gd name="T9" fmla="*/ 2147483647 h 3053"/>
              <a:gd name="T10" fmla="*/ 2147483647 w 4537"/>
              <a:gd name="T11" fmla="*/ 2147483647 h 30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537"/>
              <a:gd name="T19" fmla="*/ 0 h 3053"/>
              <a:gd name="T20" fmla="*/ 4537 w 4537"/>
              <a:gd name="T21" fmla="*/ 3053 h 305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537" h="3053">
                <a:moveTo>
                  <a:pt x="3308" y="78"/>
                </a:moveTo>
                <a:cubicBezTo>
                  <a:pt x="4160" y="0"/>
                  <a:pt x="4537" y="591"/>
                  <a:pt x="4514" y="1086"/>
                </a:cubicBezTo>
                <a:cubicBezTo>
                  <a:pt x="4454" y="1992"/>
                  <a:pt x="3913" y="2693"/>
                  <a:pt x="3175" y="3053"/>
                </a:cubicBezTo>
                <a:lnTo>
                  <a:pt x="0" y="3053"/>
                </a:lnTo>
                <a:lnTo>
                  <a:pt x="8" y="990"/>
                </a:lnTo>
                <a:lnTo>
                  <a:pt x="3308" y="7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6630" name="Picture 10" descr="cfl2 log400quadri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9129" y="4823192"/>
            <a:ext cx="2088232" cy="506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12" descr="sb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4975" y="4967154"/>
            <a:ext cx="2026060" cy="23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Text Box 16"/>
          <p:cNvSpPr txBox="1">
            <a:spLocks noChangeArrowheads="1"/>
          </p:cNvSpPr>
          <p:nvPr/>
        </p:nvSpPr>
        <p:spPr bwMode="auto">
          <a:xfrm>
            <a:off x="5796136" y="1349472"/>
            <a:ext cx="2901740" cy="244999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eaLnBrk="1" hangingPunct="1">
              <a:defRPr/>
            </a:pPr>
            <a:endParaRPr lang="en-US" sz="1400" dirty="0">
              <a:solidFill>
                <a:srgbClr val="009DE0"/>
              </a:solidFill>
            </a:endParaRPr>
          </a:p>
          <a:p>
            <a:pPr marL="342900" indent="-342900" eaLnBrk="1" hangingPunct="1">
              <a:defRPr/>
            </a:pPr>
            <a:r>
              <a:rPr lang="en-US" sz="1400" dirty="0">
                <a:solidFill>
                  <a:srgbClr val="00B0F0"/>
                </a:solidFill>
              </a:rPr>
              <a:t>Contact</a:t>
            </a:r>
          </a:p>
          <a:p>
            <a:pPr marL="228600" indent="-228600" eaLnBrk="1" hangingPunct="1">
              <a:lnSpc>
                <a:spcPct val="100000"/>
              </a:lnSpc>
              <a:defRPr/>
            </a:pPr>
            <a:r>
              <a:rPr lang="en-US" sz="1400" b="0" dirty="0">
                <a:solidFill>
                  <a:srgbClr val="00B0F0"/>
                </a:solidFill>
              </a:rPr>
              <a:t>oss@rfc2.eu</a:t>
            </a:r>
          </a:p>
          <a:p>
            <a:pPr marL="228600" indent="-228600" eaLnBrk="1" hangingPunct="1">
              <a:lnSpc>
                <a:spcPct val="100000"/>
              </a:lnSpc>
              <a:defRPr/>
            </a:pPr>
            <a:r>
              <a:rPr lang="en-US" sz="1400" b="0" dirty="0">
                <a:solidFill>
                  <a:srgbClr val="00B0F0"/>
                </a:solidFill>
              </a:rPr>
              <a:t>www.rfc-northsea-med.eu</a:t>
            </a:r>
          </a:p>
          <a:p>
            <a:pPr eaLnBrk="1" hangingPunct="1">
              <a:defRPr/>
            </a:pPr>
            <a:endParaRPr lang="en-US" b="0" dirty="0"/>
          </a:p>
          <a:p>
            <a:pPr eaLnBrk="1" hangingPunct="1">
              <a:defRPr/>
            </a:pPr>
            <a:endParaRPr lang="en-US" b="0" dirty="0"/>
          </a:p>
          <a:p>
            <a:pPr eaLnBrk="1" hangingPunct="1">
              <a:defRPr/>
            </a:pPr>
            <a:endParaRPr lang="en-US" b="0" dirty="0"/>
          </a:p>
          <a:p>
            <a:pPr eaLnBrk="1" hangingPunct="1">
              <a:defRPr/>
            </a:pPr>
            <a:endParaRPr lang="en-US" b="0" dirty="0"/>
          </a:p>
          <a:p>
            <a:pPr eaLnBrk="1" hangingPunct="1">
              <a:defRPr/>
            </a:pPr>
            <a:endParaRPr lang="en-US" b="0" dirty="0"/>
          </a:p>
          <a:p>
            <a:pPr eaLnBrk="1" hangingPunct="1">
              <a:defRPr/>
            </a:pPr>
            <a:endParaRPr lang="en-US" b="0" dirty="0"/>
          </a:p>
          <a:p>
            <a:pPr eaLnBrk="1" hangingPunct="1">
              <a:defRPr/>
            </a:pPr>
            <a:endParaRPr lang="en-US" b="0" dirty="0"/>
          </a:p>
        </p:txBody>
      </p:sp>
      <p:sp>
        <p:nvSpPr>
          <p:cNvPr id="26635" name="Text Box 17"/>
          <p:cNvSpPr txBox="1">
            <a:spLocks noChangeArrowheads="1"/>
          </p:cNvSpPr>
          <p:nvPr/>
        </p:nvSpPr>
        <p:spPr bwMode="auto">
          <a:xfrm>
            <a:off x="36513" y="33427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ts val="1500"/>
              </a:lnSpc>
              <a:spcBef>
                <a:spcPts val="0"/>
              </a:spcBef>
            </a:pPr>
            <a:r>
              <a:rPr lang="en-US" sz="900" dirty="0"/>
              <a:t>The sole responsibility of this publication lies with the author. </a:t>
            </a:r>
          </a:p>
          <a:p>
            <a:pPr algn="ctr">
              <a:lnSpc>
                <a:spcPts val="1500"/>
              </a:lnSpc>
              <a:spcBef>
                <a:spcPts val="0"/>
              </a:spcBef>
            </a:pPr>
            <a:r>
              <a:rPr lang="en-US" sz="900" dirty="0"/>
              <a:t>The European Union is not responsible for any use that may be made of the information contained there in.</a:t>
            </a:r>
            <a:endParaRPr lang="en-US" sz="900" dirty="0">
              <a:solidFill>
                <a:srgbClr val="000000"/>
              </a:solidFill>
            </a:endParaRPr>
          </a:p>
        </p:txBody>
      </p:sp>
      <p:pic>
        <p:nvPicPr>
          <p:cNvPr id="26636" name="Image 4" descr="infrabel_logo_color_POS_RGB_1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61337" y="4110153"/>
            <a:ext cx="1343640" cy="35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7" name="il_fi" descr="http://www.spotsdoorzien.nl/wp-content/uploads/2010/11/prorail.png"/>
          <p:cNvPicPr>
            <a:picLocks noChangeAspect="1" noChangeArrowheads="1"/>
          </p:cNvPicPr>
          <p:nvPr/>
        </p:nvPicPr>
        <p:blipFill>
          <a:blip r:embed="rId7" cstate="print"/>
          <a:srcRect t="31139" r="1393" b="27342"/>
          <a:stretch>
            <a:fillRect/>
          </a:stretch>
        </p:blipFill>
        <p:spPr bwMode="auto">
          <a:xfrm>
            <a:off x="540797" y="3962254"/>
            <a:ext cx="1260500" cy="531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8" name="Picture 15" descr="D:\COMMUNICATION\Visuals\Logos\Others\TEN-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6176" y="6311199"/>
            <a:ext cx="3931769" cy="52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9" name="Picture 15" descr="logo T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96444" y="4860951"/>
            <a:ext cx="718599" cy="72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0" name="Picture 16" descr="logo ac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77361" y="4636737"/>
            <a:ext cx="1475223" cy="82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41" name="TextBox 16"/>
          <p:cNvSpPr txBox="1">
            <a:spLocks noChangeArrowheads="1"/>
          </p:cNvSpPr>
          <p:nvPr/>
        </p:nvSpPr>
        <p:spPr bwMode="auto">
          <a:xfrm>
            <a:off x="2335416" y="5188989"/>
            <a:ext cx="93451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/>
              <a:t>ACF</a:t>
            </a:r>
          </a:p>
        </p:txBody>
      </p:sp>
      <p:pic>
        <p:nvPicPr>
          <p:cNvPr id="1029" name="Picture 5" descr="C:\Users\chamoniau\Documents\Communication\logos\logos GI\126px-NetworkRailVector.svg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663" y="4104957"/>
            <a:ext cx="1369878" cy="52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chamoniau\Documents\Communication\logos\logos GI\Eurotunnel.sv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043" y="3850218"/>
            <a:ext cx="1025713" cy="97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ged.rff.fr/livelink/livelink.exe/9308821/LOGO_SNCF_RESEAU_RVB_small.png?func=doc.Fetch&amp;nodeid=930882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081" y="3625748"/>
            <a:ext cx="1425614" cy="142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9E4EF9-204E-4DAF-8025-2BE3AA24DD2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rth sea med PPT template">
  <a:themeElements>
    <a:clrScheme name="CorridorC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rridor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orridor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ridor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ridor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ridor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ridor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ridor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ridor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ridor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ridor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ridor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ridor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ridor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north sea med PPT template</Template>
  <TotalTime>313</TotalTime>
  <Words>1390</Words>
  <Application>Microsoft Office PowerPoint</Application>
  <PresentationFormat>Affichage à l'écran (4:3)</PresentationFormat>
  <Paragraphs>246</Paragraphs>
  <Slides>28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5" baseType="lpstr">
      <vt:lpstr>ＭＳ Ｐゴシック</vt:lpstr>
      <vt:lpstr>Arial</vt:lpstr>
      <vt:lpstr>Symbol</vt:lpstr>
      <vt:lpstr>Verdana</vt:lpstr>
      <vt:lpstr>Wingdings</vt:lpstr>
      <vt:lpstr>Wingdings 2</vt:lpstr>
      <vt:lpstr>north sea med PPT template</vt:lpstr>
      <vt:lpstr>Loading gauge enhancement studies </vt:lpstr>
      <vt:lpstr>Geographical scope</vt:lpstr>
      <vt:lpstr>Customer needs</vt:lpstr>
      <vt:lpstr>Agenda</vt:lpstr>
      <vt:lpstr>Customer needs</vt:lpstr>
      <vt:lpstr>Calais – Longuyon: date of works</vt:lpstr>
      <vt:lpstr>Vachemont (344m) + Montmédy (756m)</vt:lpstr>
      <vt:lpstr>Martinsart (165m)</vt:lpstr>
      <vt:lpstr>Longuyon-Thionville: date of works</vt:lpstr>
      <vt:lpstr>La platinerie (642m)</vt:lpstr>
      <vt:lpstr>Metz-Basel</vt:lpstr>
      <vt:lpstr>Arzviller (2678m)</vt:lpstr>
      <vt:lpstr>Arzviller (2678m)</vt:lpstr>
      <vt:lpstr>Metz-Basel</vt:lpstr>
      <vt:lpstr>Hofmuhl : 1 tunnel per track</vt:lpstr>
      <vt:lpstr>Preliminary studies</vt:lpstr>
      <vt:lpstr>Conclusion about studies in France</vt:lpstr>
      <vt:lpstr>Combining renewals and loading gauge enhancement</vt:lpstr>
      <vt:lpstr>Agenda</vt:lpstr>
      <vt:lpstr>Studies launched in Luxembourg</vt:lpstr>
      <vt:lpstr>Studies launched in Luxembourg</vt:lpstr>
      <vt:lpstr>Agenda</vt:lpstr>
      <vt:lpstr>Switzerland: 4-metre corridor </vt:lpstr>
      <vt:lpstr>Présentation PowerPoint</vt:lpstr>
      <vt:lpstr>Switzerland</vt:lpstr>
      <vt:lpstr>  Basel area </vt:lpstr>
      <vt:lpstr>Switzerland</vt:lpstr>
      <vt:lpstr>Présentation PowerPoint</vt:lpstr>
    </vt:vector>
  </TitlesOfParts>
  <Company>Réseau Ferré de 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</dc:title>
  <dc:creator>HAMONIAU Claire</dc:creator>
  <cp:lastModifiedBy>James GAILLON</cp:lastModifiedBy>
  <cp:revision>58</cp:revision>
  <cp:lastPrinted>2015-05-20T15:27:29Z</cp:lastPrinted>
  <dcterms:created xsi:type="dcterms:W3CDTF">2015-03-27T12:38:28Z</dcterms:created>
  <dcterms:modified xsi:type="dcterms:W3CDTF">2017-08-02T12:55:27Z</dcterms:modified>
</cp:coreProperties>
</file>